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8"/>
  </p:notesMasterIdLst>
  <p:sldIdLst>
    <p:sldId id="1036" r:id="rId2"/>
    <p:sldId id="861" r:id="rId3"/>
    <p:sldId id="459" r:id="rId4"/>
    <p:sldId id="862" r:id="rId5"/>
    <p:sldId id="863" r:id="rId6"/>
    <p:sldId id="501" r:id="rId7"/>
    <p:sldId id="566" r:id="rId8"/>
    <p:sldId id="1037" r:id="rId9"/>
    <p:sldId id="570" r:id="rId10"/>
    <p:sldId id="1038" r:id="rId11"/>
    <p:sldId id="1039" r:id="rId12"/>
    <p:sldId id="1041" r:id="rId13"/>
    <p:sldId id="1042" r:id="rId14"/>
    <p:sldId id="1043" r:id="rId15"/>
    <p:sldId id="1040" r:id="rId16"/>
    <p:sldId id="1044" r:id="rId17"/>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544" autoAdjust="0"/>
    <p:restoredTop sz="91234" autoAdjust="0"/>
  </p:normalViewPr>
  <p:slideViewPr>
    <p:cSldViewPr>
      <p:cViewPr varScale="1">
        <p:scale>
          <a:sx n="174" d="100"/>
          <a:sy n="174" d="100"/>
        </p:scale>
        <p:origin x="184" y="1072"/>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5/28/21</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33687563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13</a:t>
            </a:fld>
            <a:endParaRPr lang="en-US" dirty="0"/>
          </a:p>
        </p:txBody>
      </p:sp>
    </p:spTree>
    <p:extLst>
      <p:ext uri="{BB962C8B-B14F-4D97-AF65-F5344CB8AC3E}">
        <p14:creationId xmlns:p14="http://schemas.microsoft.com/office/powerpoint/2010/main" val="3044487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14</a:t>
            </a:fld>
            <a:endParaRPr lang="en-US" dirty="0"/>
          </a:p>
        </p:txBody>
      </p:sp>
    </p:spTree>
    <p:extLst>
      <p:ext uri="{BB962C8B-B14F-4D97-AF65-F5344CB8AC3E}">
        <p14:creationId xmlns:p14="http://schemas.microsoft.com/office/powerpoint/2010/main" val="37473262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15</a:t>
            </a:fld>
            <a:endParaRPr lang="en-US" dirty="0"/>
          </a:p>
        </p:txBody>
      </p:sp>
    </p:spTree>
    <p:extLst>
      <p:ext uri="{BB962C8B-B14F-4D97-AF65-F5344CB8AC3E}">
        <p14:creationId xmlns:p14="http://schemas.microsoft.com/office/powerpoint/2010/main" val="37482249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16</a:t>
            </a:fld>
            <a:endParaRPr lang="en-US" dirty="0"/>
          </a:p>
        </p:txBody>
      </p:sp>
    </p:spTree>
    <p:extLst>
      <p:ext uri="{BB962C8B-B14F-4D97-AF65-F5344CB8AC3E}">
        <p14:creationId xmlns:p14="http://schemas.microsoft.com/office/powerpoint/2010/main" val="4200256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8921768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1313279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21245603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17252013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2267366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32079309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a:t>   </a:t>
            </a:r>
          </a:p>
        </p:txBody>
      </p:sp>
      <p:sp>
        <p:nvSpPr>
          <p:cNvPr id="4" name="Slide Number Placeholder 3"/>
          <p:cNvSpPr>
            <a:spLocks noGrp="1"/>
          </p:cNvSpPr>
          <p:nvPr>
            <p:ph type="sldNum" sz="quarter" idx="10"/>
          </p:nvPr>
        </p:nvSpPr>
        <p:spPr/>
        <p:txBody>
          <a:bodyPr/>
          <a:lstStyle/>
          <a:p>
            <a:fld id="{3F6008AE-3493-5D48-A245-434CAFCA04E8}" type="slidenum">
              <a:rPr lang="en-US" smtClean="0"/>
              <a:pPr/>
              <a:t>12</a:t>
            </a:fld>
            <a:endParaRPr lang="en-US" dirty="0"/>
          </a:p>
        </p:txBody>
      </p:sp>
    </p:spTree>
    <p:extLst>
      <p:ext uri="{BB962C8B-B14F-4D97-AF65-F5344CB8AC3E}">
        <p14:creationId xmlns:p14="http://schemas.microsoft.com/office/powerpoint/2010/main" val="9992448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9239AAA2-BC73-8E4F-A270-77C7E20A042D}"/>
              </a:ext>
            </a:extLst>
          </p:cNvPr>
          <p:cNvSpPr txBox="1"/>
          <p:nvPr/>
        </p:nvSpPr>
        <p:spPr>
          <a:xfrm>
            <a:off x="0" y="0"/>
            <a:ext cx="9144000" cy="477054"/>
          </a:xfrm>
          <a:prstGeom prst="rect">
            <a:avLst/>
          </a:prstGeom>
          <a:noFill/>
          <a:ln>
            <a:noFill/>
          </a:ln>
        </p:spPr>
        <p:txBody>
          <a:bodyPr wrap="square" rtlCol="0">
            <a:spAutoFit/>
          </a:bodyPr>
          <a:lstStyle/>
          <a:p>
            <a:pPr algn="ctr"/>
            <a:r>
              <a:rPr lang="en-AU" sz="2500" dirty="0">
                <a:solidFill>
                  <a:srgbClr val="FFFF00"/>
                </a:solidFill>
                <a:latin typeface="Times New Roman" panose="02020603050405020304" pitchFamily="18" charset="0"/>
                <a:cs typeface="Times New Roman" panose="02020603050405020304" pitchFamily="18" charset="0"/>
              </a:rPr>
              <a:t>Pure Gospel from the Word of God</a:t>
            </a:r>
          </a:p>
        </p:txBody>
      </p:sp>
      <p:sp>
        <p:nvSpPr>
          <p:cNvPr id="3" name="TextBox 2">
            <a:extLst>
              <a:ext uri="{FF2B5EF4-FFF2-40B4-BE49-F238E27FC236}">
                <a16:creationId xmlns:a16="http://schemas.microsoft.com/office/drawing/2014/main" id="{4FF9FEF9-F093-5F44-987C-A515FEB55978}"/>
              </a:ext>
            </a:extLst>
          </p:cNvPr>
          <p:cNvSpPr txBox="1"/>
          <p:nvPr/>
        </p:nvSpPr>
        <p:spPr>
          <a:xfrm>
            <a:off x="0" y="337220"/>
            <a:ext cx="9131479" cy="400110"/>
          </a:xfrm>
          <a:prstGeom prst="rect">
            <a:avLst/>
          </a:prstGeom>
          <a:noFill/>
          <a:ln>
            <a:noFill/>
          </a:ln>
        </p:spPr>
        <p:txBody>
          <a:bodyPr wrap="square" rtlCol="0">
            <a:spAutoFit/>
          </a:bodyPr>
          <a:lstStyle/>
          <a:p>
            <a:pPr algn="ctr"/>
            <a:r>
              <a:rPr lang="en-AU" sz="2000" dirty="0">
                <a:solidFill>
                  <a:schemeClr val="bg1"/>
                </a:solidFill>
                <a:latin typeface="Times New Roman" panose="02020603050405020304" pitchFamily="18" charset="0"/>
                <a:cs typeface="Times New Roman" panose="02020603050405020304" pitchFamily="18" charset="0"/>
              </a:rPr>
              <a:t>The importance of listening to the Word of God rather than the teachings of men</a:t>
            </a:r>
          </a:p>
        </p:txBody>
      </p:sp>
      <p:sp>
        <p:nvSpPr>
          <p:cNvPr id="6" name="TextBox 5">
            <a:extLst>
              <a:ext uri="{FF2B5EF4-FFF2-40B4-BE49-F238E27FC236}">
                <a16:creationId xmlns:a16="http://schemas.microsoft.com/office/drawing/2014/main" id="{757D97B3-1E39-6348-872C-20DE2CD22E7C}"/>
              </a:ext>
            </a:extLst>
          </p:cNvPr>
          <p:cNvSpPr txBox="1"/>
          <p:nvPr/>
        </p:nvSpPr>
        <p:spPr>
          <a:xfrm>
            <a:off x="323528" y="772928"/>
            <a:ext cx="8971167"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Apostle Paul heard the Word of God and obeyed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Gospel message he preached was affirmed by the ‘Pillars’ of the church</a:t>
            </a:r>
          </a:p>
        </p:txBody>
      </p:sp>
      <p:sp>
        <p:nvSpPr>
          <p:cNvPr id="2" name="TextBox 1">
            <a:extLst>
              <a:ext uri="{FF2B5EF4-FFF2-40B4-BE49-F238E27FC236}">
                <a16:creationId xmlns:a16="http://schemas.microsoft.com/office/drawing/2014/main" id="{39D04EB0-34F8-4045-A1E0-6EE951BB2532}"/>
              </a:ext>
            </a:extLst>
          </p:cNvPr>
          <p:cNvSpPr txBox="1"/>
          <p:nvPr/>
        </p:nvSpPr>
        <p:spPr>
          <a:xfrm>
            <a:off x="1820779" y="1419259"/>
            <a:ext cx="5976664" cy="646331"/>
          </a:xfrm>
          <a:prstGeom prst="rect">
            <a:avLst/>
          </a:prstGeom>
          <a:noFill/>
          <a:ln>
            <a:solidFill>
              <a:schemeClr val="bg1"/>
            </a:solidFill>
          </a:ln>
        </p:spPr>
        <p:txBody>
          <a:bodyPr wrap="square" rtlCol="0">
            <a:spAutoFit/>
          </a:bodyPr>
          <a:lstStyle/>
          <a:p>
            <a:pPr algn="ctr"/>
            <a:r>
              <a:rPr lang="en-AU" dirty="0">
                <a:solidFill>
                  <a:schemeClr val="bg1"/>
                </a:solidFill>
                <a:latin typeface="Times New Roman" panose="02020603050405020304" pitchFamily="18" charset="0"/>
                <a:cs typeface="Times New Roman" panose="02020603050405020304" pitchFamily="18" charset="0"/>
              </a:rPr>
              <a:t>Sometimes we let Jesus down, and feel unworthy.  </a:t>
            </a:r>
          </a:p>
          <a:p>
            <a:pPr algn="ctr"/>
            <a:r>
              <a:rPr lang="en-AU" dirty="0">
                <a:solidFill>
                  <a:schemeClr val="bg1"/>
                </a:solidFill>
                <a:latin typeface="Times New Roman" panose="02020603050405020304" pitchFamily="18" charset="0"/>
                <a:cs typeface="Times New Roman" panose="02020603050405020304" pitchFamily="18" charset="0"/>
              </a:rPr>
              <a:t>Take heart.  Even Peter let Jesus down, and God still used him.</a:t>
            </a:r>
          </a:p>
        </p:txBody>
      </p:sp>
      <p:sp>
        <p:nvSpPr>
          <p:cNvPr id="7" name="TextBox 6">
            <a:extLst>
              <a:ext uri="{FF2B5EF4-FFF2-40B4-BE49-F238E27FC236}">
                <a16:creationId xmlns:a16="http://schemas.microsoft.com/office/drawing/2014/main" id="{DA78B13A-C15A-8E47-ADA1-B8C0BA3BD9C1}"/>
              </a:ext>
            </a:extLst>
          </p:cNvPr>
          <p:cNvSpPr txBox="1"/>
          <p:nvPr/>
        </p:nvSpPr>
        <p:spPr>
          <a:xfrm>
            <a:off x="163216" y="2033293"/>
            <a:ext cx="8971167"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a leader in the church listens to the teaching of men, others follow suit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Bible teachers are important, but test everything for truth and hold to the Word of God</a:t>
            </a:r>
          </a:p>
        </p:txBody>
      </p:sp>
      <p:sp>
        <p:nvSpPr>
          <p:cNvPr id="8" name="Rectangle 7">
            <a:extLst>
              <a:ext uri="{FF2B5EF4-FFF2-40B4-BE49-F238E27FC236}">
                <a16:creationId xmlns:a16="http://schemas.microsoft.com/office/drawing/2014/main" id="{8A1AB92E-7512-4146-B421-A67F4526818F}"/>
              </a:ext>
            </a:extLst>
          </p:cNvPr>
          <p:cNvSpPr/>
          <p:nvPr/>
        </p:nvSpPr>
        <p:spPr>
          <a:xfrm>
            <a:off x="67615" y="3291892"/>
            <a:ext cx="8908088" cy="1343701"/>
          </a:xfrm>
          <a:prstGeom prst="rect">
            <a:avLst/>
          </a:prstGeom>
          <a:solidFill>
            <a:schemeClr val="bg1"/>
          </a:solidFill>
        </p:spPr>
        <p:txBody>
          <a:bodyPr wrap="square">
            <a:spAutoFit/>
          </a:bodyPr>
          <a:lstStyle/>
          <a:p>
            <a:pPr>
              <a:lnSpc>
                <a:spcPct val="115000"/>
              </a:lnSpc>
              <a:spcAft>
                <a:spcPts val="1000"/>
              </a:spcAft>
            </a:pP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16 </a:t>
            </a:r>
            <a:r>
              <a:rPr lang="en-AU" dirty="0">
                <a:latin typeface="Comic Sans MS" panose="030F0902030302020204" pitchFamily="66" charset="0"/>
                <a:ea typeface="Times New Roman" panose="02020603050405020304" pitchFamily="18" charset="0"/>
                <a:cs typeface="Times New Roman" panose="02020603050405020304" pitchFamily="18" charset="0"/>
              </a:rPr>
              <a:t>yet we know that a person is </a:t>
            </a:r>
            <a:r>
              <a:rPr lang="en-AU" b="1" u="sng" dirty="0">
                <a:latin typeface="Comic Sans MS" panose="030F0902030302020204" pitchFamily="66" charset="0"/>
                <a:ea typeface="Times New Roman" panose="02020603050405020304" pitchFamily="18" charset="0"/>
                <a:cs typeface="Times New Roman" panose="02020603050405020304" pitchFamily="18" charset="0"/>
              </a:rPr>
              <a:t>not</a:t>
            </a:r>
            <a:r>
              <a:rPr lang="en-AU" dirty="0">
                <a:latin typeface="Comic Sans MS" panose="030F0902030302020204" pitchFamily="66" charset="0"/>
                <a:ea typeface="Times New Roman" panose="02020603050405020304" pitchFamily="18" charset="0"/>
                <a:cs typeface="Times New Roman" panose="02020603050405020304" pitchFamily="18" charset="0"/>
              </a:rPr>
              <a:t> justified by works of the law but through faith in Jesus Christ, so </a:t>
            </a:r>
            <a:r>
              <a:rPr lang="en-AU" u="sng" dirty="0">
                <a:latin typeface="Comic Sans MS" panose="030F0902030302020204" pitchFamily="66" charset="0"/>
                <a:ea typeface="Times New Roman" panose="02020603050405020304" pitchFamily="18" charset="0"/>
                <a:cs typeface="Times New Roman" panose="02020603050405020304" pitchFamily="18" charset="0"/>
              </a:rPr>
              <a:t>we also</a:t>
            </a:r>
            <a:r>
              <a:rPr lang="en-AU" dirty="0">
                <a:latin typeface="Comic Sans MS" panose="030F0902030302020204" pitchFamily="66" charset="0"/>
                <a:ea typeface="Times New Roman" panose="02020603050405020304" pitchFamily="18" charset="0"/>
                <a:cs typeface="Times New Roman" panose="02020603050405020304" pitchFamily="18" charset="0"/>
              </a:rPr>
              <a:t> have believed in Christ Jesus, in order to be justified by faith in Christ and not by works of the law, because by works of the law </a:t>
            </a:r>
            <a:r>
              <a:rPr lang="en-AU" u="sng" dirty="0">
                <a:latin typeface="Comic Sans MS" panose="030F0902030302020204" pitchFamily="66" charset="0"/>
                <a:ea typeface="Times New Roman" panose="02020603050405020304" pitchFamily="18" charset="0"/>
                <a:cs typeface="Times New Roman" panose="02020603050405020304" pitchFamily="18" charset="0"/>
              </a:rPr>
              <a:t>no one will be justified</a:t>
            </a:r>
            <a:r>
              <a:rPr lang="en-AU" dirty="0">
                <a:latin typeface="Comic Sans MS" panose="030F0902030302020204" pitchFamily="66" charset="0"/>
                <a:ea typeface="Times New Roman" panose="02020603050405020304" pitchFamily="18" charset="0"/>
                <a:cs typeface="Times New Roman" panose="02020603050405020304" pitchFamily="18" charset="0"/>
              </a:rPr>
              <a:t>.</a:t>
            </a:r>
            <a:r>
              <a:rPr lang="en-AU" dirty="0"/>
              <a:t> </a:t>
            </a:r>
            <a:endParaRPr lang="en-AU" dirty="0">
              <a:latin typeface="Comic Sans MS" panose="030F0902030302020204" pitchFamily="66" charset="0"/>
              <a:ea typeface="Times New Roman" panose="02020603050405020304" pitchFamily="18" charset="0"/>
            </a:endParaRPr>
          </a:p>
        </p:txBody>
      </p:sp>
      <p:sp>
        <p:nvSpPr>
          <p:cNvPr id="9" name="TextBox 8">
            <a:extLst>
              <a:ext uri="{FF2B5EF4-FFF2-40B4-BE49-F238E27FC236}">
                <a16:creationId xmlns:a16="http://schemas.microsoft.com/office/drawing/2014/main" id="{4625618B-9F23-0E49-A932-66662D8759B1}"/>
              </a:ext>
            </a:extLst>
          </p:cNvPr>
          <p:cNvSpPr txBox="1"/>
          <p:nvPr/>
        </p:nvSpPr>
        <p:spPr>
          <a:xfrm>
            <a:off x="1763688" y="2565520"/>
            <a:ext cx="5142126" cy="707886"/>
          </a:xfrm>
          <a:prstGeom prst="rect">
            <a:avLst/>
          </a:prstGeom>
          <a:noFill/>
          <a:ln>
            <a:noFill/>
          </a:ln>
        </p:spPr>
        <p:txBody>
          <a:bodyPr wrap="square" rtlCol="0">
            <a:spAutoFit/>
          </a:bodyPr>
          <a:lstStyle/>
          <a:p>
            <a:r>
              <a:rPr lang="en-AU" sz="2000" dirty="0">
                <a:solidFill>
                  <a:srgbClr val="FFFF00"/>
                </a:solidFill>
                <a:latin typeface="Times New Roman" panose="02020603050405020304" pitchFamily="18" charset="0"/>
                <a:cs typeface="Times New Roman" panose="02020603050405020304" pitchFamily="18" charset="0"/>
              </a:rPr>
              <a:t>The ‘works of the Law’ attitude misses the point that we are all sinners in need of a saviour.</a:t>
            </a:r>
          </a:p>
        </p:txBody>
      </p:sp>
      <p:sp>
        <p:nvSpPr>
          <p:cNvPr id="11" name="TextBox 10">
            <a:extLst>
              <a:ext uri="{FF2B5EF4-FFF2-40B4-BE49-F238E27FC236}">
                <a16:creationId xmlns:a16="http://schemas.microsoft.com/office/drawing/2014/main" id="{CE962491-78A5-EC4C-A512-B655F4386931}"/>
              </a:ext>
            </a:extLst>
          </p:cNvPr>
          <p:cNvSpPr txBox="1"/>
          <p:nvPr/>
        </p:nvSpPr>
        <p:spPr>
          <a:xfrm>
            <a:off x="36075" y="4660432"/>
            <a:ext cx="8971167"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In Christ, we are all on an equal footing, for without Him, no one is justified.</a:t>
            </a:r>
          </a:p>
        </p:txBody>
      </p:sp>
    </p:spTree>
    <p:extLst>
      <p:ext uri="{BB962C8B-B14F-4D97-AF65-F5344CB8AC3E}">
        <p14:creationId xmlns:p14="http://schemas.microsoft.com/office/powerpoint/2010/main" val="261549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 grpId="0"/>
      <p:bldP spid="6" grpId="0"/>
      <p:bldP spid="2" grpId="0" animBg="1"/>
      <p:bldP spid="7" grpId="0"/>
      <p:bldP spid="8" grpId="0" animBg="1"/>
      <p:bldP spid="9" grpId="0"/>
      <p:bldP spid="1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24286"/>
            <a:ext cx="9078162" cy="446276"/>
          </a:xfrm>
          <a:prstGeom prst="rect">
            <a:avLst/>
          </a:prstGeom>
          <a:noFill/>
        </p:spPr>
        <p:txBody>
          <a:bodyPr wrap="square" rtlCol="0">
            <a:spAutoFit/>
          </a:bodyPr>
          <a:lstStyle/>
          <a:p>
            <a:pPr algn="ctr"/>
            <a:r>
              <a:rPr lang="en-US" sz="2300" dirty="0">
                <a:solidFill>
                  <a:srgbClr val="FFFF00"/>
                </a:solidFill>
                <a:latin typeface="Times New Roman" charset="0"/>
                <a:ea typeface="Times New Roman" charset="0"/>
                <a:cs typeface="Times New Roman" charset="0"/>
              </a:rPr>
              <a:t>The Rapture:    Pre-Tribulation?    or;    Post-Tribulation?</a:t>
            </a:r>
            <a:endParaRPr lang="en-AU" sz="2300" dirty="0">
              <a:solidFill>
                <a:schemeClr val="bg1"/>
              </a:solidFill>
              <a:latin typeface="Times New Roman" charset="0"/>
              <a:ea typeface="Times New Roman" charset="0"/>
              <a:cs typeface="Times New Roman" charset="0"/>
            </a:endParaRPr>
          </a:p>
        </p:txBody>
      </p:sp>
      <p:sp>
        <p:nvSpPr>
          <p:cNvPr id="24" name="TextBox 23"/>
          <p:cNvSpPr txBox="1"/>
          <p:nvPr/>
        </p:nvSpPr>
        <p:spPr>
          <a:xfrm>
            <a:off x="0" y="399035"/>
            <a:ext cx="9144000" cy="707886"/>
          </a:xfrm>
          <a:prstGeom prst="rect">
            <a:avLst/>
          </a:prstGeom>
          <a:noFill/>
        </p:spPr>
        <p:txBody>
          <a:bodyPr wrap="square" rtlCol="0">
            <a:spAutoFit/>
          </a:bodyPr>
          <a:lstStyle/>
          <a:p>
            <a:pPr marL="273050" indent="-273050">
              <a:buFont typeface="Arial" charset="0"/>
              <a:buChar char="•"/>
            </a:pPr>
            <a:r>
              <a:rPr lang="en-US" sz="2000" dirty="0">
                <a:solidFill>
                  <a:schemeClr val="bg1"/>
                </a:solidFill>
                <a:latin typeface="Times New Roman" charset="0"/>
                <a:ea typeface="Times New Roman" charset="0"/>
                <a:cs typeface="Times New Roman" charset="0"/>
              </a:rPr>
              <a:t>“Rapture” (Latin “</a:t>
            </a:r>
            <a:r>
              <a:rPr lang="en-US" sz="2000" dirty="0" err="1">
                <a:solidFill>
                  <a:schemeClr val="bg1"/>
                </a:solidFill>
                <a:latin typeface="Times New Roman" charset="0"/>
                <a:ea typeface="Times New Roman" charset="0"/>
                <a:cs typeface="Times New Roman" charset="0"/>
              </a:rPr>
              <a:t>rapio</a:t>
            </a:r>
            <a:r>
              <a:rPr lang="en-US" sz="2000" dirty="0">
                <a:solidFill>
                  <a:schemeClr val="bg1"/>
                </a:solidFill>
                <a:latin typeface="Times New Roman" charset="0"/>
                <a:ea typeface="Times New Roman" charset="0"/>
                <a:cs typeface="Times New Roman" charset="0"/>
              </a:rPr>
              <a:t>”) from the Greek   </a:t>
            </a:r>
            <a:r>
              <a:rPr lang="en-AU" sz="2000" dirty="0" err="1">
                <a:solidFill>
                  <a:schemeClr val="bg1"/>
                </a:solidFill>
              </a:rPr>
              <a:t>ἁρ</a:t>
            </a:r>
            <a:r>
              <a:rPr lang="en-AU" sz="2000" dirty="0">
                <a:solidFill>
                  <a:schemeClr val="bg1"/>
                </a:solidFill>
              </a:rPr>
              <a:t>π</a:t>
            </a:r>
            <a:r>
              <a:rPr lang="en-AU" sz="2000" dirty="0" err="1">
                <a:solidFill>
                  <a:schemeClr val="bg1"/>
                </a:solidFill>
              </a:rPr>
              <a:t>άζω</a:t>
            </a:r>
            <a:r>
              <a:rPr lang="en-AU" sz="2000" dirty="0">
                <a:solidFill>
                  <a:schemeClr val="bg1"/>
                </a:solidFill>
              </a:rPr>
              <a:t>  (</a:t>
            </a:r>
            <a:r>
              <a:rPr lang="en-AU" sz="2000" dirty="0" err="1">
                <a:solidFill>
                  <a:schemeClr val="bg1"/>
                </a:solidFill>
              </a:rPr>
              <a:t>harpazō</a:t>
            </a:r>
            <a:r>
              <a:rPr lang="en-AU" sz="2000" dirty="0">
                <a:solidFill>
                  <a:schemeClr val="bg1"/>
                </a:solidFill>
              </a:rPr>
              <a:t>)</a:t>
            </a:r>
            <a:r>
              <a:rPr lang="en-AU" sz="2000" dirty="0">
                <a:solidFill>
                  <a:schemeClr val="bg1"/>
                </a:solidFill>
                <a:latin typeface="Times New Roman" panose="02020603050405020304" pitchFamily="18" charset="0"/>
                <a:cs typeface="Times New Roman" panose="02020603050405020304" pitchFamily="18" charset="0"/>
              </a:rPr>
              <a:t> – “Snatch away”</a:t>
            </a:r>
          </a:p>
          <a:p>
            <a:pPr marL="273050" indent="-273050">
              <a:buFont typeface="Arial" charset="0"/>
              <a:buChar char="•"/>
            </a:pPr>
            <a:r>
              <a:rPr lang="en-AU" sz="2000" dirty="0">
                <a:solidFill>
                  <a:schemeClr val="bg1"/>
                </a:solidFill>
                <a:latin typeface="Times New Roman" panose="02020603050405020304" pitchFamily="18" charset="0"/>
                <a:cs typeface="Times New Roman" panose="02020603050405020304" pitchFamily="18" charset="0"/>
              </a:rPr>
              <a:t>“Tribulation”  The trouble/big trouble that Christians go through. </a:t>
            </a:r>
            <a:endParaRPr lang="en-AU" sz="2000" dirty="0">
              <a:solidFill>
                <a:schemeClr val="bg1"/>
              </a:solidFill>
              <a:latin typeface="Times New Roman" panose="02020603050405020304" pitchFamily="18" charset="0"/>
              <a:ea typeface="Times New Roman" charset="0"/>
              <a:cs typeface="Times New Roman" panose="02020603050405020304" pitchFamily="18" charset="0"/>
            </a:endParaRPr>
          </a:p>
        </p:txBody>
      </p:sp>
      <p:sp>
        <p:nvSpPr>
          <p:cNvPr id="10" name="TextBox 9">
            <a:extLst>
              <a:ext uri="{FF2B5EF4-FFF2-40B4-BE49-F238E27FC236}">
                <a16:creationId xmlns:a16="http://schemas.microsoft.com/office/drawing/2014/main" id="{08DE5BD0-182F-AF48-82B2-EFFBB8704472}"/>
              </a:ext>
            </a:extLst>
          </p:cNvPr>
          <p:cNvSpPr txBox="1"/>
          <p:nvPr/>
        </p:nvSpPr>
        <p:spPr>
          <a:xfrm>
            <a:off x="-10885" y="1051207"/>
            <a:ext cx="9078162" cy="446276"/>
          </a:xfrm>
          <a:prstGeom prst="rect">
            <a:avLst/>
          </a:prstGeom>
          <a:noFill/>
        </p:spPr>
        <p:txBody>
          <a:bodyPr wrap="square" rtlCol="0">
            <a:spAutoFit/>
          </a:bodyPr>
          <a:lstStyle/>
          <a:p>
            <a:r>
              <a:rPr lang="en-US" sz="2300" dirty="0">
                <a:solidFill>
                  <a:srgbClr val="FFFF00"/>
                </a:solidFill>
                <a:latin typeface="Times New Roman" charset="0"/>
                <a:ea typeface="Times New Roman" charset="0"/>
                <a:cs typeface="Times New Roman" charset="0"/>
              </a:rPr>
              <a:t>Post-Tribulation Rapture</a:t>
            </a:r>
            <a:endParaRPr lang="en-AU" sz="2300" dirty="0">
              <a:solidFill>
                <a:schemeClr val="bg1"/>
              </a:solidFill>
              <a:latin typeface="Times New Roman" charset="0"/>
              <a:ea typeface="Times New Roman" charset="0"/>
              <a:cs typeface="Times New Roman" charset="0"/>
            </a:endParaRPr>
          </a:p>
        </p:txBody>
      </p:sp>
      <p:sp>
        <p:nvSpPr>
          <p:cNvPr id="11" name="TextBox 10">
            <a:extLst>
              <a:ext uri="{FF2B5EF4-FFF2-40B4-BE49-F238E27FC236}">
                <a16:creationId xmlns:a16="http://schemas.microsoft.com/office/drawing/2014/main" id="{A3A08F2D-1413-764B-8E2B-1CD6DF4039FF}"/>
              </a:ext>
            </a:extLst>
          </p:cNvPr>
          <p:cNvSpPr txBox="1"/>
          <p:nvPr/>
        </p:nvSpPr>
        <p:spPr>
          <a:xfrm>
            <a:off x="683568" y="1385928"/>
            <a:ext cx="8449547" cy="707886"/>
          </a:xfrm>
          <a:prstGeom prst="rect">
            <a:avLst/>
          </a:prstGeom>
          <a:noFill/>
        </p:spPr>
        <p:txBody>
          <a:bodyPr wrap="square" rtlCol="0">
            <a:spAutoFit/>
          </a:bodyPr>
          <a:lstStyle/>
          <a:p>
            <a:pPr marL="273050" indent="-273050">
              <a:buFont typeface="Arial" charset="0"/>
              <a:buChar char="•"/>
            </a:pPr>
            <a:r>
              <a:rPr lang="en-US" sz="2000" dirty="0">
                <a:solidFill>
                  <a:schemeClr val="bg1"/>
                </a:solidFill>
                <a:latin typeface="Times New Roman" charset="0"/>
                <a:ea typeface="Times New Roman" charset="0"/>
                <a:cs typeface="Times New Roman" charset="0"/>
              </a:rPr>
              <a:t>Until the </a:t>
            </a:r>
            <a:r>
              <a:rPr lang="en-US" sz="2000" dirty="0" err="1">
                <a:solidFill>
                  <a:schemeClr val="bg1"/>
                </a:solidFill>
                <a:latin typeface="Times New Roman" charset="0"/>
                <a:ea typeface="Times New Roman" charset="0"/>
                <a:cs typeface="Times New Roman" charset="0"/>
              </a:rPr>
              <a:t>1800’s</a:t>
            </a:r>
            <a:r>
              <a:rPr lang="en-US" sz="2000" dirty="0">
                <a:solidFill>
                  <a:schemeClr val="bg1"/>
                </a:solidFill>
                <a:latin typeface="Times New Roman" charset="0"/>
                <a:ea typeface="Times New Roman" charset="0"/>
                <a:cs typeface="Times New Roman" charset="0"/>
              </a:rPr>
              <a:t> the only view held in the Christian Church</a:t>
            </a:r>
          </a:p>
          <a:p>
            <a:pPr marL="273050" indent="-273050">
              <a:buFont typeface="Arial" charset="0"/>
              <a:buChar char="•"/>
            </a:pPr>
            <a:r>
              <a:rPr lang="en-US" sz="2000" dirty="0">
                <a:solidFill>
                  <a:schemeClr val="bg1"/>
                </a:solidFill>
                <a:latin typeface="Times New Roman" charset="0"/>
                <a:ea typeface="Times New Roman" charset="0"/>
                <a:cs typeface="Times New Roman" charset="0"/>
              </a:rPr>
              <a:t>Today is the belief of most Christians in the world  (except for USA)</a:t>
            </a:r>
          </a:p>
        </p:txBody>
      </p:sp>
      <p:sp>
        <p:nvSpPr>
          <p:cNvPr id="13" name="TextBox 12">
            <a:extLst>
              <a:ext uri="{FF2B5EF4-FFF2-40B4-BE49-F238E27FC236}">
                <a16:creationId xmlns:a16="http://schemas.microsoft.com/office/drawing/2014/main" id="{5B42EEB0-20DF-EB44-AC3E-3DF09E476613}"/>
              </a:ext>
            </a:extLst>
          </p:cNvPr>
          <p:cNvSpPr txBox="1"/>
          <p:nvPr/>
        </p:nvSpPr>
        <p:spPr>
          <a:xfrm>
            <a:off x="34673" y="1994599"/>
            <a:ext cx="9144000" cy="1015663"/>
          </a:xfrm>
          <a:prstGeom prst="rect">
            <a:avLst/>
          </a:prstGeom>
          <a:noFill/>
        </p:spPr>
        <p:txBody>
          <a:bodyPr wrap="square" rtlCol="0">
            <a:spAutoFit/>
          </a:bodyPr>
          <a:lstStyle/>
          <a:p>
            <a:pPr marL="273050" indent="-273050">
              <a:buFont typeface="Arial" charset="0"/>
              <a:buChar char="•"/>
            </a:pPr>
            <a:r>
              <a:rPr lang="en-US" sz="2000" dirty="0">
                <a:solidFill>
                  <a:schemeClr val="bg1"/>
                </a:solidFill>
                <a:latin typeface="Times New Roman" charset="0"/>
                <a:ea typeface="Times New Roman" charset="0"/>
                <a:cs typeface="Times New Roman" charset="0"/>
              </a:rPr>
              <a:t>Dead raised &amp; together with believers united with Christ in the air</a:t>
            </a:r>
          </a:p>
          <a:p>
            <a:pPr marL="273050" indent="-273050">
              <a:buFont typeface="Arial" charset="0"/>
              <a:buChar char="•"/>
            </a:pPr>
            <a:r>
              <a:rPr lang="en-US" sz="2000" dirty="0">
                <a:solidFill>
                  <a:schemeClr val="bg1"/>
                </a:solidFill>
                <a:latin typeface="Times New Roman" charset="0"/>
                <a:ea typeface="Times New Roman" charset="0"/>
                <a:cs typeface="Times New Roman" charset="0"/>
              </a:rPr>
              <a:t>Snatched away, given new bodies, immediately return with Christ.  </a:t>
            </a:r>
            <a:r>
              <a:rPr lang="en-US" sz="2000" u="sng" dirty="0">
                <a:solidFill>
                  <a:schemeClr val="bg1"/>
                </a:solidFill>
                <a:latin typeface="Times New Roman" charset="0"/>
                <a:ea typeface="Times New Roman" charset="0"/>
                <a:cs typeface="Times New Roman" charset="0"/>
              </a:rPr>
              <a:t>One event</a:t>
            </a:r>
            <a:r>
              <a:rPr lang="en-US" sz="2000" dirty="0">
                <a:solidFill>
                  <a:schemeClr val="bg1"/>
                </a:solidFill>
                <a:latin typeface="Times New Roman" charset="0"/>
                <a:ea typeface="Times New Roman" charset="0"/>
                <a:cs typeface="Times New Roman" charset="0"/>
              </a:rPr>
              <a:t>.</a:t>
            </a:r>
          </a:p>
          <a:p>
            <a:pPr marL="273050" indent="-273050">
              <a:buFont typeface="Arial" charset="0"/>
              <a:buChar char="•"/>
            </a:pPr>
            <a:r>
              <a:rPr lang="en-US" sz="2000" dirty="0">
                <a:solidFill>
                  <a:schemeClr val="bg1"/>
                </a:solidFill>
                <a:latin typeface="Times New Roman" charset="0"/>
                <a:ea typeface="Times New Roman" charset="0"/>
                <a:cs typeface="Times New Roman" charset="0"/>
              </a:rPr>
              <a:t>Tribulation is now.  Increases as we get closer to return of Jesus</a:t>
            </a:r>
          </a:p>
        </p:txBody>
      </p:sp>
      <p:sp>
        <p:nvSpPr>
          <p:cNvPr id="17" name="TextBox 16">
            <a:extLst>
              <a:ext uri="{FF2B5EF4-FFF2-40B4-BE49-F238E27FC236}">
                <a16:creationId xmlns:a16="http://schemas.microsoft.com/office/drawing/2014/main" id="{589A5354-D7F9-584A-8493-8B3FB9344E1A}"/>
              </a:ext>
            </a:extLst>
          </p:cNvPr>
          <p:cNvSpPr txBox="1"/>
          <p:nvPr/>
        </p:nvSpPr>
        <p:spPr>
          <a:xfrm>
            <a:off x="-10886" y="3374254"/>
            <a:ext cx="9111081" cy="707886"/>
          </a:xfrm>
          <a:prstGeom prst="rect">
            <a:avLst/>
          </a:prstGeom>
          <a:noFill/>
        </p:spPr>
        <p:txBody>
          <a:bodyPr wrap="square" rtlCol="0">
            <a:spAutoFit/>
          </a:bodyPr>
          <a:lstStyle/>
          <a:p>
            <a:pPr marL="273050" indent="-273050">
              <a:buFont typeface="Arial" charset="0"/>
              <a:buChar char="•"/>
            </a:pPr>
            <a:r>
              <a:rPr lang="en-US" sz="2000" dirty="0">
                <a:solidFill>
                  <a:schemeClr val="bg1"/>
                </a:solidFill>
                <a:latin typeface="Times New Roman" charset="0"/>
                <a:ea typeface="Times New Roman" charset="0"/>
                <a:cs typeface="Times New Roman" charset="0"/>
              </a:rPr>
              <a:t>Dispensational theology (divides Biblical history into 7 distinct periods where God deals differently with humanity).  Began in the Brethren denomination in the </a:t>
            </a:r>
            <a:r>
              <a:rPr lang="en-US" sz="2000" dirty="0" err="1">
                <a:solidFill>
                  <a:schemeClr val="bg1"/>
                </a:solidFill>
                <a:latin typeface="Times New Roman" charset="0"/>
                <a:ea typeface="Times New Roman" charset="0"/>
                <a:cs typeface="Times New Roman" charset="0"/>
              </a:rPr>
              <a:t>1800’s</a:t>
            </a:r>
            <a:endParaRPr lang="en-US" sz="2000" dirty="0">
              <a:solidFill>
                <a:schemeClr val="bg1"/>
              </a:solidFill>
              <a:latin typeface="Times New Roman" charset="0"/>
              <a:ea typeface="Times New Roman" charset="0"/>
              <a:cs typeface="Times New Roman" charset="0"/>
            </a:endParaRPr>
          </a:p>
        </p:txBody>
      </p:sp>
      <p:sp>
        <p:nvSpPr>
          <p:cNvPr id="16" name="TextBox 15">
            <a:extLst>
              <a:ext uri="{FF2B5EF4-FFF2-40B4-BE49-F238E27FC236}">
                <a16:creationId xmlns:a16="http://schemas.microsoft.com/office/drawing/2014/main" id="{4DB94CD4-0D57-B74B-946B-004A41D917DA}"/>
              </a:ext>
            </a:extLst>
          </p:cNvPr>
          <p:cNvSpPr txBox="1"/>
          <p:nvPr/>
        </p:nvSpPr>
        <p:spPr>
          <a:xfrm>
            <a:off x="1" y="2977978"/>
            <a:ext cx="9078162" cy="446276"/>
          </a:xfrm>
          <a:prstGeom prst="rect">
            <a:avLst/>
          </a:prstGeom>
          <a:noFill/>
        </p:spPr>
        <p:txBody>
          <a:bodyPr wrap="square" rtlCol="0">
            <a:spAutoFit/>
          </a:bodyPr>
          <a:lstStyle/>
          <a:p>
            <a:r>
              <a:rPr lang="en-US" sz="2300" dirty="0">
                <a:solidFill>
                  <a:srgbClr val="FFFF00"/>
                </a:solidFill>
                <a:latin typeface="Times New Roman" charset="0"/>
                <a:ea typeface="Times New Roman" charset="0"/>
                <a:cs typeface="Times New Roman" charset="0"/>
              </a:rPr>
              <a:t>Pre-Tribulation Rapture</a:t>
            </a:r>
            <a:endParaRPr lang="en-AU" sz="2300" dirty="0">
              <a:solidFill>
                <a:schemeClr val="bg1"/>
              </a:solidFill>
              <a:latin typeface="Times New Roman" charset="0"/>
              <a:ea typeface="Times New Roman" charset="0"/>
              <a:cs typeface="Times New Roman" charset="0"/>
            </a:endParaRPr>
          </a:p>
        </p:txBody>
      </p:sp>
      <p:sp>
        <p:nvSpPr>
          <p:cNvPr id="19" name="TextBox 18">
            <a:extLst>
              <a:ext uri="{FF2B5EF4-FFF2-40B4-BE49-F238E27FC236}">
                <a16:creationId xmlns:a16="http://schemas.microsoft.com/office/drawing/2014/main" id="{4086A0B9-FC06-5448-AC5F-B0236DC8DF00}"/>
              </a:ext>
            </a:extLst>
          </p:cNvPr>
          <p:cNvSpPr txBox="1"/>
          <p:nvPr/>
        </p:nvSpPr>
        <p:spPr>
          <a:xfrm>
            <a:off x="971600" y="4027397"/>
            <a:ext cx="8128595" cy="1631216"/>
          </a:xfrm>
          <a:prstGeom prst="rect">
            <a:avLst/>
          </a:prstGeom>
          <a:noFill/>
        </p:spPr>
        <p:txBody>
          <a:bodyPr wrap="square" rtlCol="0">
            <a:spAutoFit/>
          </a:bodyPr>
          <a:lstStyle/>
          <a:p>
            <a:pPr marL="273050" indent="-273050">
              <a:buFont typeface="Arial" charset="0"/>
              <a:buChar char="•"/>
            </a:pPr>
            <a:r>
              <a:rPr lang="en-US" sz="2000" dirty="0">
                <a:solidFill>
                  <a:schemeClr val="bg1"/>
                </a:solidFill>
                <a:latin typeface="Times New Roman" charset="0"/>
                <a:ea typeface="Times New Roman" charset="0"/>
                <a:cs typeface="Times New Roman" charset="0"/>
              </a:rPr>
              <a:t>Believes Old Testament Prophecies must be fulfilled physically before Jesus returns</a:t>
            </a:r>
          </a:p>
          <a:p>
            <a:pPr marL="273050" indent="-273050">
              <a:buFont typeface="Arial" charset="0"/>
              <a:buChar char="•"/>
            </a:pPr>
            <a:r>
              <a:rPr lang="en-US" sz="2000" dirty="0">
                <a:solidFill>
                  <a:schemeClr val="bg1"/>
                </a:solidFill>
                <a:latin typeface="Times New Roman" charset="0"/>
                <a:ea typeface="Times New Roman" charset="0"/>
                <a:cs typeface="Times New Roman" charset="0"/>
              </a:rPr>
              <a:t>Strong distinction between Israel and the Church</a:t>
            </a:r>
          </a:p>
          <a:p>
            <a:pPr marL="273050" indent="-273050">
              <a:buFont typeface="Arial" charset="0"/>
              <a:buChar char="•"/>
            </a:pPr>
            <a:r>
              <a:rPr lang="en-US" sz="2000" dirty="0">
                <a:solidFill>
                  <a:schemeClr val="bg1"/>
                </a:solidFill>
                <a:latin typeface="Times New Roman" charset="0"/>
                <a:ea typeface="Times New Roman" charset="0"/>
                <a:cs typeface="Times New Roman" charset="0"/>
              </a:rPr>
              <a:t>Nation of Israel must be re-established (&amp; 3</a:t>
            </a:r>
            <a:r>
              <a:rPr lang="en-US" sz="2000" baseline="30000" dirty="0">
                <a:solidFill>
                  <a:schemeClr val="bg1"/>
                </a:solidFill>
                <a:latin typeface="Times New Roman" charset="0"/>
                <a:ea typeface="Times New Roman" charset="0"/>
                <a:cs typeface="Times New Roman" charset="0"/>
              </a:rPr>
              <a:t>rd</a:t>
            </a:r>
            <a:r>
              <a:rPr lang="en-US" sz="2000" dirty="0">
                <a:solidFill>
                  <a:schemeClr val="bg1"/>
                </a:solidFill>
                <a:latin typeface="Times New Roman" charset="0"/>
                <a:ea typeface="Times New Roman" charset="0"/>
                <a:cs typeface="Times New Roman" charset="0"/>
              </a:rPr>
              <a:t> temple built)</a:t>
            </a:r>
          </a:p>
          <a:p>
            <a:pPr marL="273050" indent="-273050">
              <a:buFont typeface="Arial" charset="0"/>
              <a:buChar char="•"/>
            </a:pPr>
            <a:r>
              <a:rPr lang="en-US" sz="2000" dirty="0">
                <a:solidFill>
                  <a:schemeClr val="bg1"/>
                </a:solidFill>
                <a:latin typeface="Times New Roman" charset="0"/>
                <a:ea typeface="Times New Roman" charset="0"/>
                <a:cs typeface="Times New Roman" charset="0"/>
              </a:rPr>
              <a:t>Christians removed before Rapture &amp; then Israel will be saved</a:t>
            </a:r>
          </a:p>
        </p:txBody>
      </p:sp>
    </p:spTree>
    <p:extLst>
      <p:ext uri="{BB962C8B-B14F-4D97-AF65-F5344CB8AC3E}">
        <p14:creationId xmlns:p14="http://schemas.microsoft.com/office/powerpoint/2010/main" val="347969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147111" y="3029506"/>
            <a:ext cx="2232248" cy="1154162"/>
          </a:xfrm>
          <a:prstGeom prst="rect">
            <a:avLst/>
          </a:prstGeom>
          <a:noFill/>
        </p:spPr>
        <p:txBody>
          <a:bodyPr wrap="square" rtlCol="0">
            <a:spAutoFit/>
          </a:bodyPr>
          <a:lstStyle/>
          <a:p>
            <a:pPr algn="ctr"/>
            <a:r>
              <a:rPr lang="en-US" sz="2300" u="sng" dirty="0">
                <a:solidFill>
                  <a:schemeClr val="bg1"/>
                </a:solidFill>
                <a:latin typeface="Times New Roman" charset="0"/>
                <a:ea typeface="Times New Roman" charset="0"/>
                <a:cs typeface="Times New Roman" charset="0"/>
              </a:rPr>
              <a:t>Premillennial</a:t>
            </a:r>
          </a:p>
          <a:p>
            <a:pPr algn="ctr"/>
            <a:r>
              <a:rPr lang="en-US" sz="2300" u="sng" dirty="0">
                <a:solidFill>
                  <a:schemeClr val="bg1"/>
                </a:solidFill>
                <a:latin typeface="Times New Roman" charset="0"/>
                <a:ea typeface="Times New Roman" charset="0"/>
                <a:cs typeface="Times New Roman" charset="0"/>
              </a:rPr>
              <a:t>Pre-Tribulation</a:t>
            </a:r>
          </a:p>
          <a:p>
            <a:pPr algn="ctr"/>
            <a:r>
              <a:rPr lang="en-US" sz="2300" u="sng" dirty="0">
                <a:solidFill>
                  <a:schemeClr val="bg1"/>
                </a:solidFill>
                <a:latin typeface="Times New Roman" charset="0"/>
                <a:ea typeface="Times New Roman" charset="0"/>
                <a:cs typeface="Times New Roman" charset="0"/>
              </a:rPr>
              <a:t>Rapture</a:t>
            </a:r>
          </a:p>
        </p:txBody>
      </p:sp>
      <p:cxnSp>
        <p:nvCxnSpPr>
          <p:cNvPr id="25" name="Straight Connector 24"/>
          <p:cNvCxnSpPr/>
          <p:nvPr/>
        </p:nvCxnSpPr>
        <p:spPr>
          <a:xfrm>
            <a:off x="402297" y="4330599"/>
            <a:ext cx="0" cy="1080120"/>
          </a:xfrm>
          <a:prstGeom prst="line">
            <a:avLst/>
          </a:prstGeom>
          <a:ln w="82550">
            <a:solidFill>
              <a:srgbClr val="FFFF00"/>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flipH="1">
            <a:off x="114265" y="4690639"/>
            <a:ext cx="576064" cy="0"/>
          </a:xfrm>
          <a:prstGeom prst="line">
            <a:avLst/>
          </a:prstGeom>
          <a:ln w="82550">
            <a:solidFill>
              <a:srgbClr val="FFFF00"/>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H="1">
            <a:off x="71555" y="5491283"/>
            <a:ext cx="8919490" cy="0"/>
          </a:xfrm>
          <a:prstGeom prst="line">
            <a:avLst/>
          </a:prstGeom>
          <a:ln w="82550">
            <a:solidFill>
              <a:srgbClr val="FFFF00"/>
            </a:solidFill>
            <a:headEnd type="triangle" w="med" len="lg"/>
            <a:tailEnd type="none"/>
          </a:ln>
          <a:effectLst/>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2052032" y="3153894"/>
            <a:ext cx="1655864" cy="1323439"/>
          </a:xfrm>
          <a:prstGeom prst="rect">
            <a:avLst/>
          </a:prstGeom>
          <a:noFill/>
          <a:ln>
            <a:solidFill>
              <a:srgbClr val="FFFF00"/>
            </a:solidFill>
          </a:ln>
        </p:spPr>
        <p:txBody>
          <a:bodyPr wrap="square" rtlCol="0">
            <a:spAutoFit/>
          </a:bodyPr>
          <a:lstStyle/>
          <a:p>
            <a:r>
              <a:rPr lang="en-US" sz="2000" dirty="0">
                <a:solidFill>
                  <a:srgbClr val="FFFF00"/>
                </a:solidFill>
                <a:latin typeface="Times New Roman" charset="0"/>
                <a:ea typeface="Times New Roman" charset="0"/>
                <a:cs typeface="Times New Roman" charset="0"/>
              </a:rPr>
              <a:t>Christ secretly returns to snatch away Christians</a:t>
            </a:r>
          </a:p>
        </p:txBody>
      </p:sp>
      <p:sp>
        <p:nvSpPr>
          <p:cNvPr id="31" name="Cross 30"/>
          <p:cNvSpPr/>
          <p:nvPr/>
        </p:nvSpPr>
        <p:spPr>
          <a:xfrm rot="2809461">
            <a:off x="2631949" y="5248650"/>
            <a:ext cx="432050" cy="436008"/>
          </a:xfrm>
          <a:prstGeom prst="plus">
            <a:avLst>
              <a:gd name="adj" fmla="val 38808"/>
            </a:avLst>
          </a:prstGeom>
          <a:ln w="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32" name="TextBox 31"/>
          <p:cNvSpPr txBox="1"/>
          <p:nvPr/>
        </p:nvSpPr>
        <p:spPr>
          <a:xfrm>
            <a:off x="7579364" y="3160455"/>
            <a:ext cx="1504442" cy="1938992"/>
          </a:xfrm>
          <a:prstGeom prst="rect">
            <a:avLst/>
          </a:prstGeom>
          <a:noFill/>
          <a:ln>
            <a:solidFill>
              <a:srgbClr val="FFFF00"/>
            </a:solidFill>
          </a:ln>
        </p:spPr>
        <p:txBody>
          <a:bodyPr wrap="square" rtlCol="0">
            <a:spAutoFit/>
          </a:bodyPr>
          <a:lstStyle/>
          <a:p>
            <a:r>
              <a:rPr lang="en-US" sz="2000" dirty="0">
                <a:solidFill>
                  <a:srgbClr val="FFFF00"/>
                </a:solidFill>
                <a:latin typeface="Times New Roman" charset="0"/>
                <a:ea typeface="Times New Roman" charset="0"/>
                <a:cs typeface="Times New Roman" charset="0"/>
              </a:rPr>
              <a:t>Satan released; Final battle; wicked raised to judgment</a:t>
            </a:r>
          </a:p>
        </p:txBody>
      </p:sp>
      <p:sp>
        <p:nvSpPr>
          <p:cNvPr id="34" name="Cross 33"/>
          <p:cNvSpPr/>
          <p:nvPr/>
        </p:nvSpPr>
        <p:spPr>
          <a:xfrm rot="2809461">
            <a:off x="4520254" y="5248650"/>
            <a:ext cx="432050" cy="436008"/>
          </a:xfrm>
          <a:prstGeom prst="plus">
            <a:avLst>
              <a:gd name="adj" fmla="val 38808"/>
            </a:avLst>
          </a:prstGeom>
          <a:ln w="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cxnSp>
        <p:nvCxnSpPr>
          <p:cNvPr id="40" name="Straight Connector 39"/>
          <p:cNvCxnSpPr>
            <a:cxnSpLocks/>
          </p:cNvCxnSpPr>
          <p:nvPr/>
        </p:nvCxnSpPr>
        <p:spPr>
          <a:xfrm>
            <a:off x="48864" y="3089106"/>
            <a:ext cx="9095136"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41" name="TextBox 40"/>
          <p:cNvSpPr txBox="1"/>
          <p:nvPr/>
        </p:nvSpPr>
        <p:spPr>
          <a:xfrm>
            <a:off x="0" y="32107"/>
            <a:ext cx="3417066" cy="800219"/>
          </a:xfrm>
          <a:prstGeom prst="rect">
            <a:avLst/>
          </a:prstGeom>
          <a:noFill/>
        </p:spPr>
        <p:txBody>
          <a:bodyPr wrap="square" rtlCol="0">
            <a:spAutoFit/>
          </a:bodyPr>
          <a:lstStyle/>
          <a:p>
            <a:pPr algn="ctr"/>
            <a:r>
              <a:rPr lang="en-US" sz="2300" u="sng" dirty="0">
                <a:solidFill>
                  <a:schemeClr val="bg1"/>
                </a:solidFill>
                <a:latin typeface="Times New Roman" charset="0"/>
                <a:ea typeface="Times New Roman" charset="0"/>
                <a:cs typeface="Times New Roman" charset="0"/>
              </a:rPr>
              <a:t>Amillennial</a:t>
            </a:r>
            <a:br>
              <a:rPr lang="en-US" sz="2300" u="sng" dirty="0">
                <a:solidFill>
                  <a:schemeClr val="bg1"/>
                </a:solidFill>
                <a:latin typeface="Times New Roman" charset="0"/>
                <a:ea typeface="Times New Roman" charset="0"/>
                <a:cs typeface="Times New Roman" charset="0"/>
              </a:rPr>
            </a:br>
            <a:r>
              <a:rPr lang="en-US" sz="2300" u="sng" dirty="0">
                <a:solidFill>
                  <a:schemeClr val="bg1"/>
                </a:solidFill>
                <a:latin typeface="Times New Roman" charset="0"/>
                <a:ea typeface="Times New Roman" charset="0"/>
                <a:cs typeface="Times New Roman" charset="0"/>
              </a:rPr>
              <a:t>Post-Tribulation Rapture</a:t>
            </a:r>
          </a:p>
        </p:txBody>
      </p:sp>
      <p:cxnSp>
        <p:nvCxnSpPr>
          <p:cNvPr id="42" name="Straight Connector 41"/>
          <p:cNvCxnSpPr/>
          <p:nvPr/>
        </p:nvCxnSpPr>
        <p:spPr>
          <a:xfrm>
            <a:off x="474239" y="1152338"/>
            <a:ext cx="0" cy="1080120"/>
          </a:xfrm>
          <a:prstGeom prst="line">
            <a:avLst/>
          </a:prstGeom>
          <a:ln w="82550">
            <a:solidFill>
              <a:srgbClr val="FFFF00"/>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flipH="1">
            <a:off x="186207" y="1512378"/>
            <a:ext cx="576064" cy="0"/>
          </a:xfrm>
          <a:prstGeom prst="line">
            <a:avLst/>
          </a:prstGeom>
          <a:ln w="82550">
            <a:solidFill>
              <a:srgbClr val="FFFF00"/>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flipH="1">
            <a:off x="131268" y="2893209"/>
            <a:ext cx="8919490" cy="0"/>
          </a:xfrm>
          <a:prstGeom prst="line">
            <a:avLst/>
          </a:prstGeom>
          <a:ln w="82550">
            <a:solidFill>
              <a:srgbClr val="FFFF00"/>
            </a:solidFill>
            <a:headEnd type="triangle" w="med" len="lg"/>
            <a:tailEnd type="none"/>
          </a:ln>
          <a:effectLst/>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894197" y="802055"/>
            <a:ext cx="3048735" cy="1938992"/>
          </a:xfrm>
          <a:prstGeom prst="rect">
            <a:avLst/>
          </a:prstGeom>
          <a:solidFill>
            <a:schemeClr val="bg1"/>
          </a:solidFill>
          <a:ln>
            <a:solidFill>
              <a:srgbClr val="FFFF00"/>
            </a:solidFill>
          </a:ln>
        </p:spPr>
        <p:txBody>
          <a:bodyPr wrap="square" rtlCol="0">
            <a:spAutoFit/>
          </a:bodyPr>
          <a:lstStyle/>
          <a:p>
            <a:r>
              <a:rPr lang="en-US" sz="2000" dirty="0">
                <a:latin typeface="Times New Roman" charset="0"/>
                <a:ea typeface="Times New Roman" charset="0"/>
                <a:cs typeface="Times New Roman" charset="0"/>
              </a:rPr>
              <a:t>Tribulations through history, increase toward the end.</a:t>
            </a:r>
          </a:p>
          <a:p>
            <a:r>
              <a:rPr lang="en-US" sz="2000" dirty="0">
                <a:latin typeface="Times New Roman" charset="0"/>
                <a:ea typeface="Times New Roman" charset="0"/>
                <a:cs typeface="Times New Roman" charset="0"/>
              </a:rPr>
              <a:t>Christ reigns in Heaven. Martyrs are raised in heaven and rule with Him</a:t>
            </a:r>
          </a:p>
        </p:txBody>
      </p:sp>
      <p:sp>
        <p:nvSpPr>
          <p:cNvPr id="49" name="Cross 48"/>
          <p:cNvSpPr/>
          <p:nvPr/>
        </p:nvSpPr>
        <p:spPr>
          <a:xfrm rot="2809461">
            <a:off x="3989693" y="2333367"/>
            <a:ext cx="432050" cy="436008"/>
          </a:xfrm>
          <a:prstGeom prst="plus">
            <a:avLst>
              <a:gd name="adj" fmla="val 38808"/>
            </a:avLst>
          </a:prstGeom>
          <a:ln w="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51" name="TextBox 50"/>
          <p:cNvSpPr txBox="1"/>
          <p:nvPr/>
        </p:nvSpPr>
        <p:spPr>
          <a:xfrm>
            <a:off x="3942933" y="0"/>
            <a:ext cx="4106003" cy="1323439"/>
          </a:xfrm>
          <a:prstGeom prst="rect">
            <a:avLst/>
          </a:prstGeom>
          <a:noFill/>
        </p:spPr>
        <p:txBody>
          <a:bodyPr wrap="square" rtlCol="0">
            <a:spAutoFit/>
          </a:bodyPr>
          <a:lstStyle/>
          <a:p>
            <a:r>
              <a:rPr lang="en-US" sz="2000" dirty="0">
                <a:solidFill>
                  <a:srgbClr val="FFFF00"/>
                </a:solidFill>
                <a:latin typeface="Times New Roman" charset="0"/>
                <a:ea typeface="Times New Roman" charset="0"/>
                <a:cs typeface="Times New Roman" charset="0"/>
              </a:rPr>
              <a:t>At Return of Christ:</a:t>
            </a:r>
          </a:p>
          <a:p>
            <a:pPr marL="182563" indent="-182563">
              <a:buFont typeface="Arial" panose="020B0604020202020204" pitchFamily="34" charset="0"/>
              <a:buChar char="•"/>
            </a:pPr>
            <a:r>
              <a:rPr lang="en-US" sz="2000" dirty="0">
                <a:solidFill>
                  <a:srgbClr val="FFFF00"/>
                </a:solidFill>
                <a:latin typeface="Times New Roman" charset="0"/>
                <a:ea typeface="Times New Roman" charset="0"/>
                <a:cs typeface="Times New Roman" charset="0"/>
              </a:rPr>
              <a:t>Resurrection of the Dead</a:t>
            </a:r>
          </a:p>
          <a:p>
            <a:pPr marL="182563" indent="-182563">
              <a:buFont typeface="Arial" panose="020B0604020202020204" pitchFamily="34" charset="0"/>
              <a:buChar char="•"/>
            </a:pPr>
            <a:r>
              <a:rPr lang="en-US" sz="2000" dirty="0">
                <a:solidFill>
                  <a:srgbClr val="FFFF00"/>
                </a:solidFill>
                <a:latin typeface="Times New Roman" charset="0"/>
                <a:ea typeface="Times New Roman" charset="0"/>
                <a:cs typeface="Times New Roman" charset="0"/>
              </a:rPr>
              <a:t>Christians are snatched up to Christ in the air;</a:t>
            </a:r>
          </a:p>
        </p:txBody>
      </p:sp>
      <p:sp>
        <p:nvSpPr>
          <p:cNvPr id="28" name="TextBox 27"/>
          <p:cNvSpPr txBox="1"/>
          <p:nvPr/>
        </p:nvSpPr>
        <p:spPr>
          <a:xfrm>
            <a:off x="5019938" y="4392543"/>
            <a:ext cx="2559425" cy="1015663"/>
          </a:xfrm>
          <a:prstGeom prst="rect">
            <a:avLst/>
          </a:prstGeom>
          <a:solidFill>
            <a:schemeClr val="bg1"/>
          </a:solidFill>
          <a:ln>
            <a:solidFill>
              <a:srgbClr val="FFFF00"/>
            </a:solidFill>
          </a:ln>
        </p:spPr>
        <p:txBody>
          <a:bodyPr wrap="square" rtlCol="0">
            <a:spAutoFit/>
          </a:bodyPr>
          <a:lstStyle/>
          <a:p>
            <a:r>
              <a:rPr lang="en-US" sz="2000" dirty="0">
                <a:latin typeface="Times New Roman" charset="0"/>
                <a:ea typeface="Times New Roman" charset="0"/>
                <a:cs typeface="Times New Roman" charset="0"/>
              </a:rPr>
              <a:t>Satan bound; 1000 year reign of Christ &amp; Christians on Earth</a:t>
            </a:r>
          </a:p>
        </p:txBody>
      </p:sp>
      <p:cxnSp>
        <p:nvCxnSpPr>
          <p:cNvPr id="3" name="Straight Arrow Connector 2">
            <a:extLst>
              <a:ext uri="{FF2B5EF4-FFF2-40B4-BE49-F238E27FC236}">
                <a16:creationId xmlns:a16="http://schemas.microsoft.com/office/drawing/2014/main" id="{41CA87BF-FF10-984D-A479-A9699B0E523B}"/>
              </a:ext>
            </a:extLst>
          </p:cNvPr>
          <p:cNvCxnSpPr/>
          <p:nvPr/>
        </p:nvCxnSpPr>
        <p:spPr>
          <a:xfrm flipV="1">
            <a:off x="4096786" y="1286020"/>
            <a:ext cx="0" cy="934517"/>
          </a:xfrm>
          <a:prstGeom prst="straightConnector1">
            <a:avLst/>
          </a:prstGeom>
          <a:ln w="50800">
            <a:solidFill>
              <a:srgbClr val="FFFF00"/>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29" name="Straight Arrow Connector 28">
            <a:extLst>
              <a:ext uri="{FF2B5EF4-FFF2-40B4-BE49-F238E27FC236}">
                <a16:creationId xmlns:a16="http://schemas.microsoft.com/office/drawing/2014/main" id="{6347FBCD-7F48-2840-81C0-C25D9F77386B}"/>
              </a:ext>
            </a:extLst>
          </p:cNvPr>
          <p:cNvCxnSpPr>
            <a:cxnSpLocks/>
          </p:cNvCxnSpPr>
          <p:nvPr/>
        </p:nvCxnSpPr>
        <p:spPr>
          <a:xfrm>
            <a:off x="4211960" y="1280240"/>
            <a:ext cx="0" cy="940297"/>
          </a:xfrm>
          <a:prstGeom prst="straightConnector1">
            <a:avLst/>
          </a:prstGeom>
          <a:ln w="50800">
            <a:solidFill>
              <a:srgbClr val="FFFF00"/>
            </a:solidFill>
            <a:tailEnd type="triangle" w="lg" len="lg"/>
          </a:ln>
        </p:spPr>
        <p:style>
          <a:lnRef idx="2">
            <a:schemeClr val="accent1"/>
          </a:lnRef>
          <a:fillRef idx="0">
            <a:schemeClr val="accent1"/>
          </a:fillRef>
          <a:effectRef idx="1">
            <a:schemeClr val="accent1"/>
          </a:effectRef>
          <a:fontRef idx="minor">
            <a:schemeClr val="tx1"/>
          </a:fontRef>
        </p:style>
      </p:cxnSp>
      <p:sp>
        <p:nvSpPr>
          <p:cNvPr id="33" name="TextBox 32">
            <a:extLst>
              <a:ext uri="{FF2B5EF4-FFF2-40B4-BE49-F238E27FC236}">
                <a16:creationId xmlns:a16="http://schemas.microsoft.com/office/drawing/2014/main" id="{22CA9FA0-292F-8340-B214-8202573A0249}"/>
              </a:ext>
            </a:extLst>
          </p:cNvPr>
          <p:cNvSpPr txBox="1"/>
          <p:nvPr/>
        </p:nvSpPr>
        <p:spPr>
          <a:xfrm>
            <a:off x="4327134" y="1255026"/>
            <a:ext cx="2762264" cy="1015663"/>
          </a:xfrm>
          <a:prstGeom prst="rect">
            <a:avLst/>
          </a:prstGeom>
          <a:noFill/>
        </p:spPr>
        <p:txBody>
          <a:bodyPr wrap="square" rtlCol="0">
            <a:spAutoFit/>
          </a:bodyPr>
          <a:lstStyle/>
          <a:p>
            <a:pPr marL="182563" indent="-182563">
              <a:buFont typeface="Arial" panose="020B0604020202020204" pitchFamily="34" charset="0"/>
              <a:buChar char="•"/>
            </a:pPr>
            <a:r>
              <a:rPr lang="en-US" sz="2000" dirty="0">
                <a:solidFill>
                  <a:srgbClr val="FFFF00"/>
                </a:solidFill>
                <a:latin typeface="Times New Roman" charset="0"/>
                <a:ea typeface="Times New Roman" charset="0"/>
                <a:cs typeface="Times New Roman" charset="0"/>
              </a:rPr>
              <a:t>New Spiritual bodies;</a:t>
            </a:r>
          </a:p>
          <a:p>
            <a:pPr marL="182563" indent="-182563">
              <a:buFont typeface="Arial" panose="020B0604020202020204" pitchFamily="34" charset="0"/>
              <a:buChar char="•"/>
            </a:pPr>
            <a:r>
              <a:rPr lang="en-US" sz="2000" dirty="0">
                <a:solidFill>
                  <a:srgbClr val="FFFF00"/>
                </a:solidFill>
                <a:latin typeface="Times New Roman" charset="0"/>
                <a:ea typeface="Times New Roman" charset="0"/>
                <a:cs typeface="Times New Roman" charset="0"/>
              </a:rPr>
              <a:t>Return with Christ</a:t>
            </a:r>
          </a:p>
          <a:p>
            <a:r>
              <a:rPr lang="en-US" sz="2000" dirty="0">
                <a:solidFill>
                  <a:srgbClr val="FFFF00"/>
                </a:solidFill>
                <a:latin typeface="Times New Roman" charset="0"/>
                <a:ea typeface="Times New Roman" charset="0"/>
                <a:cs typeface="Times New Roman" charset="0"/>
              </a:rPr>
              <a:t>(One Event)</a:t>
            </a:r>
          </a:p>
        </p:txBody>
      </p:sp>
      <p:sp>
        <p:nvSpPr>
          <p:cNvPr id="35" name="TextBox 34">
            <a:extLst>
              <a:ext uri="{FF2B5EF4-FFF2-40B4-BE49-F238E27FC236}">
                <a16:creationId xmlns:a16="http://schemas.microsoft.com/office/drawing/2014/main" id="{8FFE6368-578C-E34A-A9BE-DBEB5404471A}"/>
              </a:ext>
            </a:extLst>
          </p:cNvPr>
          <p:cNvSpPr txBox="1"/>
          <p:nvPr/>
        </p:nvSpPr>
        <p:spPr>
          <a:xfrm>
            <a:off x="5674649" y="2119119"/>
            <a:ext cx="2575154" cy="707886"/>
          </a:xfrm>
          <a:prstGeom prst="rect">
            <a:avLst/>
          </a:prstGeom>
          <a:noFill/>
        </p:spPr>
        <p:txBody>
          <a:bodyPr wrap="square" rtlCol="0">
            <a:spAutoFit/>
          </a:bodyPr>
          <a:lstStyle/>
          <a:p>
            <a:r>
              <a:rPr lang="en-US" sz="2000" dirty="0">
                <a:solidFill>
                  <a:schemeClr val="bg1"/>
                </a:solidFill>
                <a:latin typeface="Times New Roman" charset="0"/>
                <a:ea typeface="Times New Roman" charset="0"/>
                <a:cs typeface="Times New Roman" charset="0"/>
              </a:rPr>
              <a:t>Judgment;  New heavens /new earth</a:t>
            </a:r>
          </a:p>
        </p:txBody>
      </p:sp>
      <p:cxnSp>
        <p:nvCxnSpPr>
          <p:cNvPr id="37" name="Straight Arrow Connector 36">
            <a:extLst>
              <a:ext uri="{FF2B5EF4-FFF2-40B4-BE49-F238E27FC236}">
                <a16:creationId xmlns:a16="http://schemas.microsoft.com/office/drawing/2014/main" id="{88639A29-29AC-3E48-925F-EBD9B87823A6}"/>
              </a:ext>
            </a:extLst>
          </p:cNvPr>
          <p:cNvCxnSpPr/>
          <p:nvPr/>
        </p:nvCxnSpPr>
        <p:spPr>
          <a:xfrm flipV="1">
            <a:off x="2866700" y="4399334"/>
            <a:ext cx="0" cy="934517"/>
          </a:xfrm>
          <a:prstGeom prst="straightConnector1">
            <a:avLst/>
          </a:prstGeom>
          <a:ln w="50800">
            <a:solidFill>
              <a:srgbClr val="FFFF00"/>
            </a:solidFill>
            <a:tailEnd type="triangle" w="lg" len="lg"/>
          </a:ln>
        </p:spPr>
        <p:style>
          <a:lnRef idx="2">
            <a:schemeClr val="accent1"/>
          </a:lnRef>
          <a:fillRef idx="0">
            <a:schemeClr val="accent1"/>
          </a:fillRef>
          <a:effectRef idx="1">
            <a:schemeClr val="accent1"/>
          </a:effectRef>
          <a:fontRef idx="minor">
            <a:schemeClr val="tx1"/>
          </a:fontRef>
        </p:style>
      </p:cxnSp>
      <p:sp>
        <p:nvSpPr>
          <p:cNvPr id="38" name="TextBox 37">
            <a:extLst>
              <a:ext uri="{FF2B5EF4-FFF2-40B4-BE49-F238E27FC236}">
                <a16:creationId xmlns:a16="http://schemas.microsoft.com/office/drawing/2014/main" id="{FFA5CA98-A288-1946-B5F8-0626D3040AA2}"/>
              </a:ext>
            </a:extLst>
          </p:cNvPr>
          <p:cNvSpPr txBox="1"/>
          <p:nvPr/>
        </p:nvSpPr>
        <p:spPr>
          <a:xfrm>
            <a:off x="3060204" y="4686552"/>
            <a:ext cx="1324609" cy="707886"/>
          </a:xfrm>
          <a:prstGeom prst="rect">
            <a:avLst/>
          </a:prstGeom>
          <a:solidFill>
            <a:schemeClr val="bg1"/>
          </a:solidFill>
          <a:ln>
            <a:solidFill>
              <a:srgbClr val="FFFF00"/>
            </a:solidFill>
          </a:ln>
        </p:spPr>
        <p:txBody>
          <a:bodyPr wrap="square" rtlCol="0">
            <a:spAutoFit/>
          </a:bodyPr>
          <a:lstStyle/>
          <a:p>
            <a:r>
              <a:rPr lang="en-US" sz="2000" dirty="0">
                <a:latin typeface="Times New Roman" charset="0"/>
                <a:ea typeface="Times New Roman" charset="0"/>
                <a:cs typeface="Times New Roman" charset="0"/>
              </a:rPr>
              <a:t>The Great Tribulation</a:t>
            </a:r>
          </a:p>
        </p:txBody>
      </p:sp>
      <p:cxnSp>
        <p:nvCxnSpPr>
          <p:cNvPr id="39" name="Straight Arrow Connector 38">
            <a:extLst>
              <a:ext uri="{FF2B5EF4-FFF2-40B4-BE49-F238E27FC236}">
                <a16:creationId xmlns:a16="http://schemas.microsoft.com/office/drawing/2014/main" id="{962D4B01-8628-4E46-AD68-2195D69A9942}"/>
              </a:ext>
            </a:extLst>
          </p:cNvPr>
          <p:cNvCxnSpPr>
            <a:cxnSpLocks/>
          </p:cNvCxnSpPr>
          <p:nvPr/>
        </p:nvCxnSpPr>
        <p:spPr>
          <a:xfrm>
            <a:off x="4711389" y="4350011"/>
            <a:ext cx="0" cy="940297"/>
          </a:xfrm>
          <a:prstGeom prst="straightConnector1">
            <a:avLst/>
          </a:prstGeom>
          <a:ln w="50800">
            <a:solidFill>
              <a:srgbClr val="FFFF00"/>
            </a:solidFill>
            <a:tailEnd type="triangle" w="lg" len="lg"/>
          </a:ln>
        </p:spPr>
        <p:style>
          <a:lnRef idx="2">
            <a:schemeClr val="accent1"/>
          </a:lnRef>
          <a:fillRef idx="0">
            <a:schemeClr val="accent1"/>
          </a:fillRef>
          <a:effectRef idx="1">
            <a:schemeClr val="accent1"/>
          </a:effectRef>
          <a:fontRef idx="minor">
            <a:schemeClr val="tx1"/>
          </a:fontRef>
        </p:style>
      </p:cxnSp>
      <p:sp>
        <p:nvSpPr>
          <p:cNvPr id="46" name="TextBox 45">
            <a:extLst>
              <a:ext uri="{FF2B5EF4-FFF2-40B4-BE49-F238E27FC236}">
                <a16:creationId xmlns:a16="http://schemas.microsoft.com/office/drawing/2014/main" id="{333877AB-39E5-D140-938A-B993BE86B0FB}"/>
              </a:ext>
            </a:extLst>
          </p:cNvPr>
          <p:cNvSpPr txBox="1"/>
          <p:nvPr/>
        </p:nvSpPr>
        <p:spPr>
          <a:xfrm>
            <a:off x="4076264" y="3048711"/>
            <a:ext cx="1131891" cy="1323439"/>
          </a:xfrm>
          <a:prstGeom prst="rect">
            <a:avLst/>
          </a:prstGeom>
          <a:noFill/>
        </p:spPr>
        <p:txBody>
          <a:bodyPr wrap="square" rtlCol="0">
            <a:spAutoFit/>
          </a:bodyPr>
          <a:lstStyle/>
          <a:p>
            <a:pPr algn="ctr"/>
            <a:r>
              <a:rPr lang="en-US" sz="2000" dirty="0">
                <a:solidFill>
                  <a:srgbClr val="FFFF00"/>
                </a:solidFill>
                <a:latin typeface="Times New Roman" charset="0"/>
                <a:ea typeface="Times New Roman" charset="0"/>
                <a:cs typeface="Times New Roman" charset="0"/>
              </a:rPr>
              <a:t>Second coming</a:t>
            </a:r>
          </a:p>
          <a:p>
            <a:pPr algn="ctr"/>
            <a:r>
              <a:rPr lang="en-US" sz="2000" dirty="0">
                <a:solidFill>
                  <a:srgbClr val="FFFF00"/>
                </a:solidFill>
                <a:latin typeface="Times New Roman" charset="0"/>
                <a:ea typeface="Times New Roman" charset="0"/>
                <a:cs typeface="Times New Roman" charset="0"/>
              </a:rPr>
              <a:t>(with</a:t>
            </a:r>
          </a:p>
          <a:p>
            <a:pPr algn="ctr"/>
            <a:r>
              <a:rPr lang="en-US" sz="2000" dirty="0">
                <a:solidFill>
                  <a:srgbClr val="FFFF00"/>
                </a:solidFill>
                <a:latin typeface="Times New Roman" charset="0"/>
                <a:ea typeface="Times New Roman" charset="0"/>
                <a:cs typeface="Times New Roman" charset="0"/>
              </a:rPr>
              <a:t>Church)</a:t>
            </a:r>
          </a:p>
        </p:txBody>
      </p:sp>
    </p:spTree>
    <p:extLst>
      <p:ext uri="{BB962C8B-B14F-4D97-AF65-F5344CB8AC3E}">
        <p14:creationId xmlns:p14="http://schemas.microsoft.com/office/powerpoint/2010/main" val="1873767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24286"/>
            <a:ext cx="9078162" cy="446276"/>
          </a:xfrm>
          <a:prstGeom prst="rect">
            <a:avLst/>
          </a:prstGeom>
          <a:noFill/>
        </p:spPr>
        <p:txBody>
          <a:bodyPr wrap="square" rtlCol="0">
            <a:spAutoFit/>
          </a:bodyPr>
          <a:lstStyle/>
          <a:p>
            <a:pPr algn="ctr"/>
            <a:r>
              <a:rPr lang="en-US" sz="2300" dirty="0">
                <a:solidFill>
                  <a:srgbClr val="FFFF00"/>
                </a:solidFill>
                <a:latin typeface="Times New Roman" charset="0"/>
                <a:ea typeface="Times New Roman" charset="0"/>
                <a:cs typeface="Times New Roman" charset="0"/>
              </a:rPr>
              <a:t>Pre-Tribulation Rapture.  Very popular in USA, but Why not???</a:t>
            </a:r>
            <a:endParaRPr lang="en-AU" sz="2300" dirty="0">
              <a:solidFill>
                <a:schemeClr val="bg1"/>
              </a:solidFill>
              <a:latin typeface="Times New Roman" charset="0"/>
              <a:ea typeface="Times New Roman" charset="0"/>
              <a:cs typeface="Times New Roman" charset="0"/>
            </a:endParaRPr>
          </a:p>
        </p:txBody>
      </p:sp>
      <p:sp>
        <p:nvSpPr>
          <p:cNvPr id="14" name="TextBox 13">
            <a:extLst>
              <a:ext uri="{FF2B5EF4-FFF2-40B4-BE49-F238E27FC236}">
                <a16:creationId xmlns:a16="http://schemas.microsoft.com/office/drawing/2014/main" id="{75FF6E29-3E76-A549-BDBB-54EF228FC3FC}"/>
              </a:ext>
            </a:extLst>
          </p:cNvPr>
          <p:cNvSpPr txBox="1"/>
          <p:nvPr/>
        </p:nvSpPr>
        <p:spPr>
          <a:xfrm>
            <a:off x="0" y="421990"/>
            <a:ext cx="9144000" cy="446276"/>
          </a:xfrm>
          <a:prstGeom prst="rect">
            <a:avLst/>
          </a:prstGeom>
          <a:noFill/>
        </p:spPr>
        <p:txBody>
          <a:bodyPr wrap="square" rtlCol="0">
            <a:spAutoFit/>
          </a:bodyPr>
          <a:lstStyle/>
          <a:p>
            <a:r>
              <a:rPr lang="en-US" sz="2300" dirty="0">
                <a:solidFill>
                  <a:schemeClr val="bg1"/>
                </a:solidFill>
                <a:latin typeface="Times New Roman" charset="0"/>
                <a:ea typeface="Times New Roman" charset="0"/>
                <a:cs typeface="Times New Roman" charset="0"/>
              </a:rPr>
              <a:t>1.  Much of New Testament teaches us to remain faithful through tribulation</a:t>
            </a:r>
            <a:endParaRPr lang="en-AU" sz="2300" dirty="0">
              <a:solidFill>
                <a:schemeClr val="bg1"/>
              </a:solidFill>
              <a:latin typeface="Times New Roman" charset="0"/>
              <a:ea typeface="Times New Roman" charset="0"/>
              <a:cs typeface="Times New Roman" charset="0"/>
            </a:endParaRPr>
          </a:p>
        </p:txBody>
      </p:sp>
      <p:sp>
        <p:nvSpPr>
          <p:cNvPr id="15" name="Rectangle 14">
            <a:extLst>
              <a:ext uri="{FF2B5EF4-FFF2-40B4-BE49-F238E27FC236}">
                <a16:creationId xmlns:a16="http://schemas.microsoft.com/office/drawing/2014/main" id="{DA9F3B29-32C2-AF4E-812C-0E9E6FF463EE}"/>
              </a:ext>
            </a:extLst>
          </p:cNvPr>
          <p:cNvSpPr/>
          <p:nvPr/>
        </p:nvSpPr>
        <p:spPr>
          <a:xfrm>
            <a:off x="85037" y="876223"/>
            <a:ext cx="8908088" cy="1343701"/>
          </a:xfrm>
          <a:prstGeom prst="rect">
            <a:avLst/>
          </a:prstGeom>
          <a:solidFill>
            <a:schemeClr val="bg1"/>
          </a:solidFill>
        </p:spPr>
        <p:txBody>
          <a:bodyPr wrap="square">
            <a:spAutoFit/>
          </a:bodyPr>
          <a:lstStyle/>
          <a:p>
            <a:pPr>
              <a:lnSpc>
                <a:spcPct val="115000"/>
              </a:lnSpc>
              <a:spcAft>
                <a:spcPts val="1000"/>
              </a:spcAft>
            </a:pPr>
            <a:r>
              <a:rPr lang="en-AU" dirty="0">
                <a:latin typeface="Comic Sans MS" panose="030F0902030302020204" pitchFamily="66" charset="0"/>
                <a:ea typeface="Arial" panose="020B0604020202020204" pitchFamily="34" charset="0"/>
                <a:cs typeface="Times New Roman" panose="02020603050405020304" pitchFamily="18" charset="0"/>
              </a:rPr>
              <a:t>Matthew 10: (ESV) </a:t>
            </a:r>
            <a:r>
              <a:rPr lang="en-AU" b="1" baseline="30000" dirty="0">
                <a:latin typeface="Comic Sans MS" panose="030F0902030302020204" pitchFamily="66" charset="0"/>
                <a:ea typeface="Arial" panose="020B0604020202020204" pitchFamily="34" charset="0"/>
                <a:cs typeface="Times New Roman" panose="02020603050405020304" pitchFamily="18" charset="0"/>
              </a:rPr>
              <a:t>21 </a:t>
            </a:r>
            <a:r>
              <a:rPr lang="en-AU"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Brother will deliver brother over to death, and the father his child, and children will rise against parents and have them put to death,</a:t>
            </a:r>
            <a:r>
              <a:rPr lang="en-AU" dirty="0">
                <a:latin typeface="Comic Sans MS" panose="030F0902030302020204" pitchFamily="66" charset="0"/>
                <a:ea typeface="Arial" panose="020B0604020202020204" pitchFamily="34" charset="0"/>
                <a:cs typeface="Times New Roman" panose="02020603050405020304" pitchFamily="18" charset="0"/>
              </a:rPr>
              <a:t> </a:t>
            </a:r>
            <a:r>
              <a:rPr lang="en-AU" b="1" baseline="30000" dirty="0">
                <a:latin typeface="Comic Sans MS" panose="030F0902030302020204" pitchFamily="66" charset="0"/>
                <a:ea typeface="Arial" panose="020B0604020202020204" pitchFamily="34" charset="0"/>
                <a:cs typeface="Times New Roman" panose="02020603050405020304" pitchFamily="18" charset="0"/>
              </a:rPr>
              <a:t>22 </a:t>
            </a:r>
            <a:r>
              <a:rPr lang="en-AU"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and you will be hated by all for my name’s sake.  </a:t>
            </a:r>
            <a:r>
              <a:rPr lang="en-AU" u="sng"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But the one who endures to the end will be saved.</a:t>
            </a:r>
            <a:r>
              <a:rPr lang="en-AU" dirty="0"/>
              <a:t> </a:t>
            </a:r>
            <a:endParaRPr lang="en-AU" dirty="0">
              <a:latin typeface="Comic Sans MS" panose="030F0902030302020204" pitchFamily="66" charset="0"/>
              <a:ea typeface="Times New Roman" panose="02020603050405020304" pitchFamily="18" charset="0"/>
            </a:endParaRPr>
          </a:p>
        </p:txBody>
      </p:sp>
      <p:sp>
        <p:nvSpPr>
          <p:cNvPr id="20" name="TextBox 19">
            <a:extLst>
              <a:ext uri="{FF2B5EF4-FFF2-40B4-BE49-F238E27FC236}">
                <a16:creationId xmlns:a16="http://schemas.microsoft.com/office/drawing/2014/main" id="{F9E02685-E9C0-8449-881B-6B60B784A57C}"/>
              </a:ext>
            </a:extLst>
          </p:cNvPr>
          <p:cNvSpPr txBox="1"/>
          <p:nvPr/>
        </p:nvSpPr>
        <p:spPr>
          <a:xfrm>
            <a:off x="0" y="2250790"/>
            <a:ext cx="9144000" cy="446276"/>
          </a:xfrm>
          <a:prstGeom prst="rect">
            <a:avLst/>
          </a:prstGeom>
          <a:noFill/>
        </p:spPr>
        <p:txBody>
          <a:bodyPr wrap="square" rtlCol="0">
            <a:spAutoFit/>
          </a:bodyPr>
          <a:lstStyle/>
          <a:p>
            <a:r>
              <a:rPr lang="en-US" sz="2300" dirty="0">
                <a:solidFill>
                  <a:schemeClr val="bg1"/>
                </a:solidFill>
                <a:latin typeface="Times New Roman" charset="0"/>
                <a:ea typeface="Times New Roman" charset="0"/>
                <a:cs typeface="Times New Roman" charset="0"/>
              </a:rPr>
              <a:t>2.  Pre-</a:t>
            </a:r>
            <a:r>
              <a:rPr lang="en-US" sz="2300" dirty="0" err="1">
                <a:solidFill>
                  <a:schemeClr val="bg1"/>
                </a:solidFill>
                <a:latin typeface="Times New Roman" charset="0"/>
                <a:ea typeface="Times New Roman" charset="0"/>
                <a:cs typeface="Times New Roman" charset="0"/>
              </a:rPr>
              <a:t>trib</a:t>
            </a:r>
            <a:r>
              <a:rPr lang="en-US" sz="2300" dirty="0">
                <a:solidFill>
                  <a:schemeClr val="bg1"/>
                </a:solidFill>
                <a:latin typeface="Times New Roman" charset="0"/>
                <a:ea typeface="Times New Roman" charset="0"/>
                <a:cs typeface="Times New Roman" charset="0"/>
              </a:rPr>
              <a:t>  Rapture means Jesus has to return twice</a:t>
            </a:r>
            <a:endParaRPr lang="en-AU" sz="2300" dirty="0">
              <a:solidFill>
                <a:schemeClr val="bg1"/>
              </a:solidFill>
              <a:latin typeface="Times New Roman" charset="0"/>
              <a:ea typeface="Times New Roman" charset="0"/>
              <a:cs typeface="Times New Roman" charset="0"/>
            </a:endParaRPr>
          </a:p>
        </p:txBody>
      </p:sp>
      <p:sp>
        <p:nvSpPr>
          <p:cNvPr id="21" name="TextBox 20">
            <a:extLst>
              <a:ext uri="{FF2B5EF4-FFF2-40B4-BE49-F238E27FC236}">
                <a16:creationId xmlns:a16="http://schemas.microsoft.com/office/drawing/2014/main" id="{85EE8BE7-FA45-C64D-90EA-FD96B0AC9094}"/>
              </a:ext>
            </a:extLst>
          </p:cNvPr>
          <p:cNvSpPr txBox="1"/>
          <p:nvPr/>
        </p:nvSpPr>
        <p:spPr>
          <a:xfrm>
            <a:off x="0" y="2642675"/>
            <a:ext cx="9144000" cy="446276"/>
          </a:xfrm>
          <a:prstGeom prst="rect">
            <a:avLst/>
          </a:prstGeom>
          <a:noFill/>
        </p:spPr>
        <p:txBody>
          <a:bodyPr wrap="square" rtlCol="0">
            <a:spAutoFit/>
          </a:bodyPr>
          <a:lstStyle/>
          <a:p>
            <a:r>
              <a:rPr lang="en-US" sz="2300" dirty="0">
                <a:solidFill>
                  <a:schemeClr val="bg1"/>
                </a:solidFill>
                <a:latin typeface="Times New Roman" charset="0"/>
                <a:ea typeface="Times New Roman" charset="0"/>
                <a:cs typeface="Times New Roman" charset="0"/>
              </a:rPr>
              <a:t>3.  The 1</a:t>
            </a:r>
            <a:r>
              <a:rPr lang="en-US" sz="2300" baseline="30000" dirty="0">
                <a:solidFill>
                  <a:schemeClr val="bg1"/>
                </a:solidFill>
                <a:latin typeface="Times New Roman" charset="0"/>
                <a:ea typeface="Times New Roman" charset="0"/>
                <a:cs typeface="Times New Roman" charset="0"/>
              </a:rPr>
              <a:t>st</a:t>
            </a:r>
            <a:r>
              <a:rPr lang="en-US" sz="2300" dirty="0">
                <a:solidFill>
                  <a:schemeClr val="bg1"/>
                </a:solidFill>
                <a:latin typeface="Times New Roman" charset="0"/>
                <a:ea typeface="Times New Roman" charset="0"/>
                <a:cs typeface="Times New Roman" charset="0"/>
              </a:rPr>
              <a:t> 2</a:t>
            </a:r>
            <a:r>
              <a:rPr lang="en-US" sz="2300" baseline="30000" dirty="0">
                <a:solidFill>
                  <a:schemeClr val="bg1"/>
                </a:solidFill>
                <a:latin typeface="Times New Roman" charset="0"/>
                <a:ea typeface="Times New Roman" charset="0"/>
                <a:cs typeface="Times New Roman" charset="0"/>
              </a:rPr>
              <a:t>nd</a:t>
            </a:r>
            <a:r>
              <a:rPr lang="en-US" sz="2300" dirty="0">
                <a:solidFill>
                  <a:schemeClr val="bg1"/>
                </a:solidFill>
                <a:latin typeface="Times New Roman" charset="0"/>
                <a:ea typeface="Times New Roman" charset="0"/>
                <a:cs typeface="Times New Roman" charset="0"/>
              </a:rPr>
              <a:t> coming has to be ‘secret’, but the </a:t>
            </a:r>
            <a:r>
              <a:rPr lang="en-US" sz="2300" i="1" dirty="0">
                <a:solidFill>
                  <a:schemeClr val="bg1"/>
                </a:solidFill>
                <a:latin typeface="Times New Roman" charset="0"/>
                <a:ea typeface="Times New Roman" charset="0"/>
                <a:cs typeface="Times New Roman" charset="0"/>
              </a:rPr>
              <a:t>parousia</a:t>
            </a:r>
            <a:r>
              <a:rPr lang="en-US" sz="2300" dirty="0">
                <a:solidFill>
                  <a:schemeClr val="bg1"/>
                </a:solidFill>
                <a:latin typeface="Times New Roman" charset="0"/>
                <a:ea typeface="Times New Roman" charset="0"/>
                <a:cs typeface="Times New Roman" charset="0"/>
              </a:rPr>
              <a:t> is very public...</a:t>
            </a:r>
            <a:endParaRPr lang="en-AU" sz="2300" dirty="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3912906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24286"/>
            <a:ext cx="9078162" cy="446276"/>
          </a:xfrm>
          <a:prstGeom prst="rect">
            <a:avLst/>
          </a:prstGeom>
          <a:noFill/>
        </p:spPr>
        <p:txBody>
          <a:bodyPr wrap="square" rtlCol="0">
            <a:spAutoFit/>
          </a:bodyPr>
          <a:lstStyle/>
          <a:p>
            <a:pPr algn="ctr"/>
            <a:r>
              <a:rPr lang="en-US" sz="2300" dirty="0">
                <a:solidFill>
                  <a:srgbClr val="FFFF00"/>
                </a:solidFill>
                <a:latin typeface="Times New Roman" charset="0"/>
                <a:ea typeface="Times New Roman" charset="0"/>
                <a:cs typeface="Times New Roman" charset="0"/>
              </a:rPr>
              <a:t>Pre-Tribulation Rapture.  Very popular in USA, but Why not???</a:t>
            </a:r>
            <a:endParaRPr lang="en-AU" sz="2300" dirty="0">
              <a:solidFill>
                <a:schemeClr val="bg1"/>
              </a:solidFill>
              <a:latin typeface="Times New Roman" charset="0"/>
              <a:ea typeface="Times New Roman" charset="0"/>
              <a:cs typeface="Times New Roman" charset="0"/>
            </a:endParaRPr>
          </a:p>
        </p:txBody>
      </p:sp>
      <p:sp>
        <p:nvSpPr>
          <p:cNvPr id="14" name="TextBox 13">
            <a:extLst>
              <a:ext uri="{FF2B5EF4-FFF2-40B4-BE49-F238E27FC236}">
                <a16:creationId xmlns:a16="http://schemas.microsoft.com/office/drawing/2014/main" id="{75FF6E29-3E76-A549-BDBB-54EF228FC3FC}"/>
              </a:ext>
            </a:extLst>
          </p:cNvPr>
          <p:cNvSpPr txBox="1"/>
          <p:nvPr/>
        </p:nvSpPr>
        <p:spPr>
          <a:xfrm>
            <a:off x="0" y="421990"/>
            <a:ext cx="9144000" cy="446276"/>
          </a:xfrm>
          <a:prstGeom prst="rect">
            <a:avLst/>
          </a:prstGeom>
          <a:noFill/>
        </p:spPr>
        <p:txBody>
          <a:bodyPr wrap="square" rtlCol="0">
            <a:spAutoFit/>
          </a:bodyPr>
          <a:lstStyle/>
          <a:p>
            <a:r>
              <a:rPr lang="en-US" sz="2300" dirty="0">
                <a:solidFill>
                  <a:schemeClr val="bg1"/>
                </a:solidFill>
                <a:latin typeface="Times New Roman" charset="0"/>
                <a:ea typeface="Times New Roman" charset="0"/>
                <a:cs typeface="Times New Roman" charset="0"/>
              </a:rPr>
              <a:t>1.  Much of New Testament teaches us to remain faithful through tribulation</a:t>
            </a:r>
            <a:endParaRPr lang="en-AU" sz="2300" dirty="0">
              <a:solidFill>
                <a:schemeClr val="bg1"/>
              </a:solidFill>
              <a:latin typeface="Times New Roman" charset="0"/>
              <a:ea typeface="Times New Roman" charset="0"/>
              <a:cs typeface="Times New Roman" charset="0"/>
            </a:endParaRPr>
          </a:p>
        </p:txBody>
      </p:sp>
      <p:sp>
        <p:nvSpPr>
          <p:cNvPr id="15" name="Rectangle 14">
            <a:extLst>
              <a:ext uri="{FF2B5EF4-FFF2-40B4-BE49-F238E27FC236}">
                <a16:creationId xmlns:a16="http://schemas.microsoft.com/office/drawing/2014/main" id="{DA9F3B29-32C2-AF4E-812C-0E9E6FF463EE}"/>
              </a:ext>
            </a:extLst>
          </p:cNvPr>
          <p:cNvSpPr/>
          <p:nvPr/>
        </p:nvSpPr>
        <p:spPr>
          <a:xfrm>
            <a:off x="128842" y="2920242"/>
            <a:ext cx="8908088" cy="2031325"/>
          </a:xfrm>
          <a:prstGeom prst="rect">
            <a:avLst/>
          </a:prstGeom>
          <a:solidFill>
            <a:schemeClr val="bg1"/>
          </a:solidFill>
        </p:spPr>
        <p:txBody>
          <a:bodyPr wrap="square">
            <a:spAutoFit/>
          </a:bodyPr>
          <a:lstStyle/>
          <a:p>
            <a:r>
              <a:rPr lang="en-AU" dirty="0">
                <a:latin typeface="Comic Sans MS" panose="030F0902030302020204" pitchFamily="66" charset="0"/>
                <a:ea typeface="Arial" panose="020B0604020202020204" pitchFamily="34" charset="0"/>
              </a:rPr>
              <a:t>Mark 13:24–27 (ESV) </a:t>
            </a:r>
            <a:endParaRPr lang="en-AU" dirty="0">
              <a:latin typeface="Times New Roman" panose="02020603050405020304" pitchFamily="18" charset="0"/>
              <a:ea typeface="Arial" panose="020B0604020202020204" pitchFamily="34" charset="0"/>
            </a:endParaRPr>
          </a:p>
          <a:p>
            <a:r>
              <a:rPr lang="en-AU" b="1" baseline="30000" dirty="0">
                <a:latin typeface="Comic Sans MS" panose="030F0902030302020204" pitchFamily="66" charset="0"/>
                <a:ea typeface="Arial" panose="020B0604020202020204" pitchFamily="34" charset="0"/>
                <a:cs typeface="Times New Roman" panose="02020603050405020304" pitchFamily="18" charset="0"/>
              </a:rPr>
              <a:t>24 </a:t>
            </a:r>
            <a:r>
              <a:rPr lang="en-AU"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“But in those days, </a:t>
            </a:r>
            <a:r>
              <a:rPr lang="en-AU" b="1" u="sng"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after</a:t>
            </a:r>
            <a:r>
              <a:rPr lang="en-AU"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 that tribulation, the sun will be darkened, and the moon will not give its light,</a:t>
            </a:r>
            <a:r>
              <a:rPr lang="en-AU" dirty="0">
                <a:latin typeface="Comic Sans MS" panose="030F0902030302020204" pitchFamily="66" charset="0"/>
                <a:ea typeface="Arial" panose="020B0604020202020204" pitchFamily="34" charset="0"/>
                <a:cs typeface="Times New Roman" panose="02020603050405020304" pitchFamily="18" charset="0"/>
              </a:rPr>
              <a:t> </a:t>
            </a:r>
            <a:r>
              <a:rPr lang="en-AU" b="1" baseline="30000" dirty="0">
                <a:latin typeface="Comic Sans MS" panose="030F0902030302020204" pitchFamily="66" charset="0"/>
                <a:ea typeface="Arial" panose="020B0604020202020204" pitchFamily="34" charset="0"/>
                <a:cs typeface="Times New Roman" panose="02020603050405020304" pitchFamily="18" charset="0"/>
              </a:rPr>
              <a:t>25 </a:t>
            </a:r>
            <a:r>
              <a:rPr lang="en-AU"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and the stars will be falling from heaven, and the powers in the heavens will be shaken. </a:t>
            </a:r>
            <a:r>
              <a:rPr lang="en-AU" dirty="0">
                <a:latin typeface="Comic Sans MS" panose="030F0902030302020204" pitchFamily="66" charset="0"/>
                <a:ea typeface="Arial" panose="020B0604020202020204" pitchFamily="34" charset="0"/>
                <a:cs typeface="Times New Roman" panose="02020603050405020304" pitchFamily="18" charset="0"/>
              </a:rPr>
              <a:t> </a:t>
            </a:r>
            <a:r>
              <a:rPr lang="en-AU" b="1" baseline="30000" dirty="0">
                <a:latin typeface="Comic Sans MS" panose="030F0902030302020204" pitchFamily="66" charset="0"/>
                <a:ea typeface="Arial" panose="020B0604020202020204" pitchFamily="34" charset="0"/>
                <a:cs typeface="Times New Roman" panose="02020603050405020304" pitchFamily="18" charset="0"/>
              </a:rPr>
              <a:t>26 </a:t>
            </a:r>
            <a:r>
              <a:rPr lang="en-AU"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And </a:t>
            </a:r>
            <a:r>
              <a:rPr lang="en-AU" b="1"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then</a:t>
            </a:r>
            <a:r>
              <a:rPr lang="en-AU"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 they will see the Son of Man coming in clouds with great power and glory. </a:t>
            </a:r>
            <a:r>
              <a:rPr lang="en-AU" dirty="0">
                <a:latin typeface="Comic Sans MS" panose="030F0902030302020204" pitchFamily="66" charset="0"/>
                <a:ea typeface="Arial" panose="020B0604020202020204" pitchFamily="34" charset="0"/>
                <a:cs typeface="Times New Roman" panose="02020603050405020304" pitchFamily="18" charset="0"/>
              </a:rPr>
              <a:t> </a:t>
            </a:r>
            <a:r>
              <a:rPr lang="en-AU" b="1" baseline="30000" dirty="0">
                <a:latin typeface="Comic Sans MS" panose="030F0902030302020204" pitchFamily="66" charset="0"/>
                <a:ea typeface="Arial" panose="020B0604020202020204" pitchFamily="34" charset="0"/>
                <a:cs typeface="Times New Roman" panose="02020603050405020304" pitchFamily="18" charset="0"/>
              </a:rPr>
              <a:t>27 </a:t>
            </a:r>
            <a:r>
              <a:rPr lang="en-AU"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And then he will send out the angels and gather his elect from the four winds, from the ends of the earth to the ends of heaven.</a:t>
            </a:r>
            <a:r>
              <a:rPr lang="en-AU" dirty="0"/>
              <a:t> </a:t>
            </a:r>
            <a:endParaRPr lang="en-AU" dirty="0">
              <a:latin typeface="Comic Sans MS" panose="030F0902030302020204" pitchFamily="66" charset="0"/>
              <a:ea typeface="Times New Roman" panose="02020603050405020304" pitchFamily="18" charset="0"/>
            </a:endParaRPr>
          </a:p>
        </p:txBody>
      </p:sp>
      <p:sp>
        <p:nvSpPr>
          <p:cNvPr id="20" name="TextBox 19">
            <a:extLst>
              <a:ext uri="{FF2B5EF4-FFF2-40B4-BE49-F238E27FC236}">
                <a16:creationId xmlns:a16="http://schemas.microsoft.com/office/drawing/2014/main" id="{F9E02685-E9C0-8449-881B-6B60B784A57C}"/>
              </a:ext>
            </a:extLst>
          </p:cNvPr>
          <p:cNvSpPr txBox="1"/>
          <p:nvPr/>
        </p:nvSpPr>
        <p:spPr>
          <a:xfrm>
            <a:off x="0" y="862918"/>
            <a:ext cx="9144000" cy="446276"/>
          </a:xfrm>
          <a:prstGeom prst="rect">
            <a:avLst/>
          </a:prstGeom>
          <a:noFill/>
        </p:spPr>
        <p:txBody>
          <a:bodyPr wrap="square" rtlCol="0">
            <a:spAutoFit/>
          </a:bodyPr>
          <a:lstStyle/>
          <a:p>
            <a:r>
              <a:rPr lang="en-US" sz="2300" dirty="0">
                <a:solidFill>
                  <a:schemeClr val="bg1"/>
                </a:solidFill>
                <a:latin typeface="Times New Roman" charset="0"/>
                <a:ea typeface="Times New Roman" charset="0"/>
                <a:cs typeface="Times New Roman" charset="0"/>
              </a:rPr>
              <a:t>2.  Pre-</a:t>
            </a:r>
            <a:r>
              <a:rPr lang="en-US" sz="2300" dirty="0" err="1">
                <a:solidFill>
                  <a:schemeClr val="bg1"/>
                </a:solidFill>
                <a:latin typeface="Times New Roman" charset="0"/>
                <a:ea typeface="Times New Roman" charset="0"/>
                <a:cs typeface="Times New Roman" charset="0"/>
              </a:rPr>
              <a:t>trib</a:t>
            </a:r>
            <a:r>
              <a:rPr lang="en-US" sz="2300" dirty="0">
                <a:solidFill>
                  <a:schemeClr val="bg1"/>
                </a:solidFill>
                <a:latin typeface="Times New Roman" charset="0"/>
                <a:ea typeface="Times New Roman" charset="0"/>
                <a:cs typeface="Times New Roman" charset="0"/>
              </a:rPr>
              <a:t>  Rapture means Jesus has to return twice</a:t>
            </a:r>
            <a:endParaRPr lang="en-AU" sz="2300" dirty="0">
              <a:solidFill>
                <a:schemeClr val="bg1"/>
              </a:solidFill>
              <a:latin typeface="Times New Roman" charset="0"/>
              <a:ea typeface="Times New Roman" charset="0"/>
              <a:cs typeface="Times New Roman" charset="0"/>
            </a:endParaRPr>
          </a:p>
        </p:txBody>
      </p:sp>
      <p:sp>
        <p:nvSpPr>
          <p:cNvPr id="21" name="TextBox 20">
            <a:extLst>
              <a:ext uri="{FF2B5EF4-FFF2-40B4-BE49-F238E27FC236}">
                <a16:creationId xmlns:a16="http://schemas.microsoft.com/office/drawing/2014/main" id="{85EE8BE7-FA45-C64D-90EA-FD96B0AC9094}"/>
              </a:ext>
            </a:extLst>
          </p:cNvPr>
          <p:cNvSpPr txBox="1"/>
          <p:nvPr/>
        </p:nvSpPr>
        <p:spPr>
          <a:xfrm>
            <a:off x="0" y="1309194"/>
            <a:ext cx="9144000" cy="446276"/>
          </a:xfrm>
          <a:prstGeom prst="rect">
            <a:avLst/>
          </a:prstGeom>
          <a:noFill/>
        </p:spPr>
        <p:txBody>
          <a:bodyPr wrap="square" rtlCol="0">
            <a:spAutoFit/>
          </a:bodyPr>
          <a:lstStyle/>
          <a:p>
            <a:r>
              <a:rPr lang="en-US" sz="2300" dirty="0">
                <a:solidFill>
                  <a:schemeClr val="bg1"/>
                </a:solidFill>
                <a:latin typeface="Times New Roman" charset="0"/>
                <a:ea typeface="Times New Roman" charset="0"/>
                <a:cs typeface="Times New Roman" charset="0"/>
              </a:rPr>
              <a:t>3.  The 1</a:t>
            </a:r>
            <a:r>
              <a:rPr lang="en-US" sz="2300" baseline="30000" dirty="0">
                <a:solidFill>
                  <a:schemeClr val="bg1"/>
                </a:solidFill>
                <a:latin typeface="Times New Roman" charset="0"/>
                <a:ea typeface="Times New Roman" charset="0"/>
                <a:cs typeface="Times New Roman" charset="0"/>
              </a:rPr>
              <a:t>st</a:t>
            </a:r>
            <a:r>
              <a:rPr lang="en-US" sz="2300" dirty="0">
                <a:solidFill>
                  <a:schemeClr val="bg1"/>
                </a:solidFill>
                <a:latin typeface="Times New Roman" charset="0"/>
                <a:ea typeface="Times New Roman" charset="0"/>
                <a:cs typeface="Times New Roman" charset="0"/>
              </a:rPr>
              <a:t> 2</a:t>
            </a:r>
            <a:r>
              <a:rPr lang="en-US" sz="2300" baseline="30000" dirty="0">
                <a:solidFill>
                  <a:schemeClr val="bg1"/>
                </a:solidFill>
                <a:latin typeface="Times New Roman" charset="0"/>
                <a:ea typeface="Times New Roman" charset="0"/>
                <a:cs typeface="Times New Roman" charset="0"/>
              </a:rPr>
              <a:t>nd</a:t>
            </a:r>
            <a:r>
              <a:rPr lang="en-US" sz="2300" dirty="0">
                <a:solidFill>
                  <a:schemeClr val="bg1"/>
                </a:solidFill>
                <a:latin typeface="Times New Roman" charset="0"/>
                <a:ea typeface="Times New Roman" charset="0"/>
                <a:cs typeface="Times New Roman" charset="0"/>
              </a:rPr>
              <a:t> coming has to be ‘secret’, but the </a:t>
            </a:r>
            <a:r>
              <a:rPr lang="en-US" sz="2300" i="1" dirty="0">
                <a:solidFill>
                  <a:schemeClr val="bg1"/>
                </a:solidFill>
                <a:latin typeface="Times New Roman" charset="0"/>
                <a:ea typeface="Times New Roman" charset="0"/>
                <a:cs typeface="Times New Roman" charset="0"/>
              </a:rPr>
              <a:t>parousia</a:t>
            </a:r>
            <a:r>
              <a:rPr lang="en-US" sz="2300" dirty="0">
                <a:solidFill>
                  <a:schemeClr val="bg1"/>
                </a:solidFill>
                <a:latin typeface="Times New Roman" charset="0"/>
                <a:ea typeface="Times New Roman" charset="0"/>
                <a:cs typeface="Times New Roman" charset="0"/>
              </a:rPr>
              <a:t> is very public...</a:t>
            </a:r>
            <a:endParaRPr lang="en-AU" sz="2300" dirty="0">
              <a:solidFill>
                <a:schemeClr val="bg1"/>
              </a:solidFill>
              <a:latin typeface="Times New Roman" charset="0"/>
              <a:ea typeface="Times New Roman" charset="0"/>
              <a:cs typeface="Times New Roman" charset="0"/>
            </a:endParaRPr>
          </a:p>
        </p:txBody>
      </p:sp>
      <p:sp>
        <p:nvSpPr>
          <p:cNvPr id="22" name="TextBox 21">
            <a:extLst>
              <a:ext uri="{FF2B5EF4-FFF2-40B4-BE49-F238E27FC236}">
                <a16:creationId xmlns:a16="http://schemas.microsoft.com/office/drawing/2014/main" id="{9952407A-CEE5-9347-863F-1F0E7E705723}"/>
              </a:ext>
            </a:extLst>
          </p:cNvPr>
          <p:cNvSpPr txBox="1"/>
          <p:nvPr/>
        </p:nvSpPr>
        <p:spPr>
          <a:xfrm>
            <a:off x="10886" y="1733737"/>
            <a:ext cx="9144000" cy="800219"/>
          </a:xfrm>
          <a:prstGeom prst="rect">
            <a:avLst/>
          </a:prstGeom>
          <a:noFill/>
        </p:spPr>
        <p:txBody>
          <a:bodyPr wrap="square" rtlCol="0">
            <a:spAutoFit/>
          </a:bodyPr>
          <a:lstStyle/>
          <a:p>
            <a:pPr marL="407988" indent="-407988"/>
            <a:r>
              <a:rPr lang="en-US" sz="2300" dirty="0">
                <a:solidFill>
                  <a:schemeClr val="bg1"/>
                </a:solidFill>
                <a:latin typeface="Times New Roman" charset="0"/>
                <a:ea typeface="Times New Roman" charset="0"/>
                <a:cs typeface="Times New Roman" charset="0"/>
              </a:rPr>
              <a:t>4.  </a:t>
            </a:r>
            <a:r>
              <a:rPr lang="en-US" sz="2300" dirty="0" err="1">
                <a:solidFill>
                  <a:schemeClr val="bg1"/>
                </a:solidFill>
                <a:latin typeface="Times New Roman" charset="0"/>
                <a:ea typeface="Times New Roman" charset="0"/>
                <a:cs typeface="Times New Roman" charset="0"/>
              </a:rPr>
              <a:t>1Thess</a:t>
            </a:r>
            <a:r>
              <a:rPr lang="en-US" sz="2300" dirty="0">
                <a:solidFill>
                  <a:schemeClr val="bg1"/>
                </a:solidFill>
                <a:latin typeface="Times New Roman" charset="0"/>
                <a:ea typeface="Times New Roman" charset="0"/>
                <a:cs typeface="Times New Roman" charset="0"/>
              </a:rPr>
              <a:t> is an image of ‘the bodily resurrection of the saints’. </a:t>
            </a:r>
            <a:br>
              <a:rPr lang="en-US" sz="2300" dirty="0">
                <a:solidFill>
                  <a:schemeClr val="bg1"/>
                </a:solidFill>
                <a:latin typeface="Times New Roman" charset="0"/>
                <a:ea typeface="Times New Roman" charset="0"/>
                <a:cs typeface="Times New Roman" charset="0"/>
              </a:rPr>
            </a:br>
            <a:r>
              <a:rPr lang="en-US" sz="2300" dirty="0">
                <a:solidFill>
                  <a:schemeClr val="bg1"/>
                </a:solidFill>
                <a:latin typeface="Times New Roman" charset="0"/>
                <a:ea typeface="Times New Roman" charset="0"/>
                <a:cs typeface="Times New Roman" charset="0"/>
              </a:rPr>
              <a:t>One resurrection, but Pre-</a:t>
            </a:r>
            <a:r>
              <a:rPr lang="en-US" sz="2300" dirty="0" err="1">
                <a:solidFill>
                  <a:schemeClr val="bg1"/>
                </a:solidFill>
                <a:latin typeface="Times New Roman" charset="0"/>
                <a:ea typeface="Times New Roman" charset="0"/>
                <a:cs typeface="Times New Roman" charset="0"/>
              </a:rPr>
              <a:t>trib</a:t>
            </a:r>
            <a:r>
              <a:rPr lang="en-US" sz="2300" dirty="0">
                <a:solidFill>
                  <a:schemeClr val="bg1"/>
                </a:solidFill>
                <a:latin typeface="Times New Roman" charset="0"/>
                <a:ea typeface="Times New Roman" charset="0"/>
                <a:cs typeface="Times New Roman" charset="0"/>
              </a:rPr>
              <a:t> would require 2 resurrections of saints.</a:t>
            </a:r>
            <a:endParaRPr lang="en-AU" sz="2300" dirty="0">
              <a:solidFill>
                <a:schemeClr val="bg1"/>
              </a:solidFill>
              <a:latin typeface="Times New Roman" charset="0"/>
              <a:ea typeface="Times New Roman" charset="0"/>
              <a:cs typeface="Times New Roman" charset="0"/>
            </a:endParaRPr>
          </a:p>
        </p:txBody>
      </p:sp>
      <p:sp>
        <p:nvSpPr>
          <p:cNvPr id="23" name="TextBox 22">
            <a:extLst>
              <a:ext uri="{FF2B5EF4-FFF2-40B4-BE49-F238E27FC236}">
                <a16:creationId xmlns:a16="http://schemas.microsoft.com/office/drawing/2014/main" id="{0C2903A8-B33F-7040-8C1B-E51C98628957}"/>
              </a:ext>
            </a:extLst>
          </p:cNvPr>
          <p:cNvSpPr txBox="1"/>
          <p:nvPr/>
        </p:nvSpPr>
        <p:spPr>
          <a:xfrm>
            <a:off x="10886" y="2473966"/>
            <a:ext cx="9144000" cy="446276"/>
          </a:xfrm>
          <a:prstGeom prst="rect">
            <a:avLst/>
          </a:prstGeom>
          <a:noFill/>
        </p:spPr>
        <p:txBody>
          <a:bodyPr wrap="square" rtlCol="0">
            <a:spAutoFit/>
          </a:bodyPr>
          <a:lstStyle/>
          <a:p>
            <a:pPr marL="407988" indent="-407988"/>
            <a:r>
              <a:rPr lang="en-US" sz="2300" dirty="0">
                <a:solidFill>
                  <a:schemeClr val="bg1"/>
                </a:solidFill>
                <a:latin typeface="Times New Roman" charset="0"/>
                <a:ea typeface="Times New Roman" charset="0"/>
                <a:cs typeface="Times New Roman" charset="0"/>
              </a:rPr>
              <a:t>5.  Jesus explicitly teaches that believers will go through the tribulation</a:t>
            </a:r>
            <a:endParaRPr lang="en-AU" sz="2300" dirty="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33370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2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24286"/>
            <a:ext cx="9078162" cy="446276"/>
          </a:xfrm>
          <a:prstGeom prst="rect">
            <a:avLst/>
          </a:prstGeom>
          <a:noFill/>
        </p:spPr>
        <p:txBody>
          <a:bodyPr wrap="square" rtlCol="0">
            <a:spAutoFit/>
          </a:bodyPr>
          <a:lstStyle/>
          <a:p>
            <a:pPr algn="ctr"/>
            <a:r>
              <a:rPr lang="en-US" sz="2300" dirty="0">
                <a:solidFill>
                  <a:srgbClr val="FFFF00"/>
                </a:solidFill>
                <a:latin typeface="Times New Roman" charset="0"/>
                <a:ea typeface="Times New Roman" charset="0"/>
                <a:cs typeface="Times New Roman" charset="0"/>
              </a:rPr>
              <a:t>Pre-Tribulation Rapture.  Very popular in USA, but Why not???</a:t>
            </a:r>
            <a:endParaRPr lang="en-AU" sz="2300" dirty="0">
              <a:solidFill>
                <a:schemeClr val="bg1"/>
              </a:solidFill>
              <a:latin typeface="Times New Roman" charset="0"/>
              <a:ea typeface="Times New Roman" charset="0"/>
              <a:cs typeface="Times New Roman" charset="0"/>
            </a:endParaRPr>
          </a:p>
        </p:txBody>
      </p:sp>
      <p:sp>
        <p:nvSpPr>
          <p:cNvPr id="14" name="TextBox 13">
            <a:extLst>
              <a:ext uri="{FF2B5EF4-FFF2-40B4-BE49-F238E27FC236}">
                <a16:creationId xmlns:a16="http://schemas.microsoft.com/office/drawing/2014/main" id="{75FF6E29-3E76-A549-BDBB-54EF228FC3FC}"/>
              </a:ext>
            </a:extLst>
          </p:cNvPr>
          <p:cNvSpPr txBox="1"/>
          <p:nvPr/>
        </p:nvSpPr>
        <p:spPr>
          <a:xfrm>
            <a:off x="0" y="421990"/>
            <a:ext cx="9144000" cy="446276"/>
          </a:xfrm>
          <a:prstGeom prst="rect">
            <a:avLst/>
          </a:prstGeom>
          <a:noFill/>
        </p:spPr>
        <p:txBody>
          <a:bodyPr wrap="square" rtlCol="0">
            <a:spAutoFit/>
          </a:bodyPr>
          <a:lstStyle/>
          <a:p>
            <a:r>
              <a:rPr lang="en-US" sz="2300" dirty="0">
                <a:solidFill>
                  <a:schemeClr val="bg1"/>
                </a:solidFill>
                <a:latin typeface="Times New Roman" charset="0"/>
                <a:ea typeface="Times New Roman" charset="0"/>
                <a:cs typeface="Times New Roman" charset="0"/>
              </a:rPr>
              <a:t>1.  Much of New Testament teaches us to remain faithful through tribulation</a:t>
            </a:r>
            <a:endParaRPr lang="en-AU" sz="2300" dirty="0">
              <a:solidFill>
                <a:schemeClr val="bg1"/>
              </a:solidFill>
              <a:latin typeface="Times New Roman" charset="0"/>
              <a:ea typeface="Times New Roman" charset="0"/>
              <a:cs typeface="Times New Roman" charset="0"/>
            </a:endParaRPr>
          </a:p>
        </p:txBody>
      </p:sp>
      <p:sp>
        <p:nvSpPr>
          <p:cNvPr id="15" name="Rectangle 14">
            <a:extLst>
              <a:ext uri="{FF2B5EF4-FFF2-40B4-BE49-F238E27FC236}">
                <a16:creationId xmlns:a16="http://schemas.microsoft.com/office/drawing/2014/main" id="{DA9F3B29-32C2-AF4E-812C-0E9E6FF463EE}"/>
              </a:ext>
            </a:extLst>
          </p:cNvPr>
          <p:cNvSpPr/>
          <p:nvPr/>
        </p:nvSpPr>
        <p:spPr>
          <a:xfrm>
            <a:off x="18894" y="3373785"/>
            <a:ext cx="8908088" cy="369332"/>
          </a:xfrm>
          <a:prstGeom prst="rect">
            <a:avLst/>
          </a:prstGeom>
          <a:solidFill>
            <a:schemeClr val="bg1"/>
          </a:solidFill>
        </p:spPr>
        <p:txBody>
          <a:bodyPr wrap="square">
            <a:spAutoFit/>
          </a:bodyPr>
          <a:lstStyle/>
          <a:p>
            <a:r>
              <a:rPr lang="en-AU" dirty="0">
                <a:latin typeface="Comic Sans MS" panose="030F0902030302020204" pitchFamily="66" charset="0"/>
                <a:ea typeface="Arial" panose="020B0604020202020204" pitchFamily="34" charset="0"/>
              </a:rPr>
              <a:t>Rev 13:</a:t>
            </a:r>
            <a:r>
              <a:rPr lang="en-AU" b="1" baseline="30000" dirty="0">
                <a:latin typeface="Comic Sans MS" panose="030F0902030302020204" pitchFamily="66" charset="0"/>
                <a:ea typeface="Arial" panose="020B0604020202020204" pitchFamily="34" charset="0"/>
                <a:cs typeface="Times New Roman" panose="02020603050405020304" pitchFamily="18" charset="0"/>
              </a:rPr>
              <a:t>7 </a:t>
            </a:r>
            <a:r>
              <a:rPr lang="en-AU" dirty="0">
                <a:latin typeface="Comic Sans MS" panose="030F0902030302020204" pitchFamily="66" charset="0"/>
                <a:ea typeface="Arial" panose="020B0604020202020204" pitchFamily="34" charset="0"/>
                <a:cs typeface="Times New Roman" panose="02020603050405020304" pitchFamily="18" charset="0"/>
              </a:rPr>
              <a:t>Also, it was allowed to make war on the saints and to conquer them.</a:t>
            </a:r>
            <a:r>
              <a:rPr lang="en-AU" dirty="0"/>
              <a:t> </a:t>
            </a:r>
            <a:endParaRPr lang="en-AU" dirty="0">
              <a:latin typeface="Comic Sans MS" panose="030F0902030302020204" pitchFamily="66" charset="0"/>
              <a:ea typeface="Times New Roman" panose="02020603050405020304" pitchFamily="18" charset="0"/>
            </a:endParaRPr>
          </a:p>
        </p:txBody>
      </p:sp>
      <p:sp>
        <p:nvSpPr>
          <p:cNvPr id="20" name="TextBox 19">
            <a:extLst>
              <a:ext uri="{FF2B5EF4-FFF2-40B4-BE49-F238E27FC236}">
                <a16:creationId xmlns:a16="http://schemas.microsoft.com/office/drawing/2014/main" id="{F9E02685-E9C0-8449-881B-6B60B784A57C}"/>
              </a:ext>
            </a:extLst>
          </p:cNvPr>
          <p:cNvSpPr txBox="1"/>
          <p:nvPr/>
        </p:nvSpPr>
        <p:spPr>
          <a:xfrm>
            <a:off x="0" y="862918"/>
            <a:ext cx="9144000" cy="446276"/>
          </a:xfrm>
          <a:prstGeom prst="rect">
            <a:avLst/>
          </a:prstGeom>
          <a:noFill/>
        </p:spPr>
        <p:txBody>
          <a:bodyPr wrap="square" rtlCol="0">
            <a:spAutoFit/>
          </a:bodyPr>
          <a:lstStyle/>
          <a:p>
            <a:r>
              <a:rPr lang="en-US" sz="2300" dirty="0">
                <a:solidFill>
                  <a:schemeClr val="bg1"/>
                </a:solidFill>
                <a:latin typeface="Times New Roman" charset="0"/>
                <a:ea typeface="Times New Roman" charset="0"/>
                <a:cs typeface="Times New Roman" charset="0"/>
              </a:rPr>
              <a:t>2.  Pre-</a:t>
            </a:r>
            <a:r>
              <a:rPr lang="en-US" sz="2300" dirty="0" err="1">
                <a:solidFill>
                  <a:schemeClr val="bg1"/>
                </a:solidFill>
                <a:latin typeface="Times New Roman" charset="0"/>
                <a:ea typeface="Times New Roman" charset="0"/>
                <a:cs typeface="Times New Roman" charset="0"/>
              </a:rPr>
              <a:t>trib</a:t>
            </a:r>
            <a:r>
              <a:rPr lang="en-US" sz="2300" dirty="0">
                <a:solidFill>
                  <a:schemeClr val="bg1"/>
                </a:solidFill>
                <a:latin typeface="Times New Roman" charset="0"/>
                <a:ea typeface="Times New Roman" charset="0"/>
                <a:cs typeface="Times New Roman" charset="0"/>
              </a:rPr>
              <a:t>  Rapture means Jesus has to return twice</a:t>
            </a:r>
            <a:endParaRPr lang="en-AU" sz="2300" dirty="0">
              <a:solidFill>
                <a:schemeClr val="bg1"/>
              </a:solidFill>
              <a:latin typeface="Times New Roman" charset="0"/>
              <a:ea typeface="Times New Roman" charset="0"/>
              <a:cs typeface="Times New Roman" charset="0"/>
            </a:endParaRPr>
          </a:p>
        </p:txBody>
      </p:sp>
      <p:sp>
        <p:nvSpPr>
          <p:cNvPr id="21" name="TextBox 20">
            <a:extLst>
              <a:ext uri="{FF2B5EF4-FFF2-40B4-BE49-F238E27FC236}">
                <a16:creationId xmlns:a16="http://schemas.microsoft.com/office/drawing/2014/main" id="{85EE8BE7-FA45-C64D-90EA-FD96B0AC9094}"/>
              </a:ext>
            </a:extLst>
          </p:cNvPr>
          <p:cNvSpPr txBox="1"/>
          <p:nvPr/>
        </p:nvSpPr>
        <p:spPr>
          <a:xfrm>
            <a:off x="0" y="1309194"/>
            <a:ext cx="9144000" cy="446276"/>
          </a:xfrm>
          <a:prstGeom prst="rect">
            <a:avLst/>
          </a:prstGeom>
          <a:noFill/>
        </p:spPr>
        <p:txBody>
          <a:bodyPr wrap="square" rtlCol="0">
            <a:spAutoFit/>
          </a:bodyPr>
          <a:lstStyle/>
          <a:p>
            <a:r>
              <a:rPr lang="en-US" sz="2300" dirty="0">
                <a:solidFill>
                  <a:schemeClr val="bg1"/>
                </a:solidFill>
                <a:latin typeface="Times New Roman" charset="0"/>
                <a:ea typeface="Times New Roman" charset="0"/>
                <a:cs typeface="Times New Roman" charset="0"/>
              </a:rPr>
              <a:t>3.  The 1</a:t>
            </a:r>
            <a:r>
              <a:rPr lang="en-US" sz="2300" baseline="30000" dirty="0">
                <a:solidFill>
                  <a:schemeClr val="bg1"/>
                </a:solidFill>
                <a:latin typeface="Times New Roman" charset="0"/>
                <a:ea typeface="Times New Roman" charset="0"/>
                <a:cs typeface="Times New Roman" charset="0"/>
              </a:rPr>
              <a:t>st</a:t>
            </a:r>
            <a:r>
              <a:rPr lang="en-US" sz="2300" dirty="0">
                <a:solidFill>
                  <a:schemeClr val="bg1"/>
                </a:solidFill>
                <a:latin typeface="Times New Roman" charset="0"/>
                <a:ea typeface="Times New Roman" charset="0"/>
                <a:cs typeface="Times New Roman" charset="0"/>
              </a:rPr>
              <a:t> 2</a:t>
            </a:r>
            <a:r>
              <a:rPr lang="en-US" sz="2300" baseline="30000" dirty="0">
                <a:solidFill>
                  <a:schemeClr val="bg1"/>
                </a:solidFill>
                <a:latin typeface="Times New Roman" charset="0"/>
                <a:ea typeface="Times New Roman" charset="0"/>
                <a:cs typeface="Times New Roman" charset="0"/>
              </a:rPr>
              <a:t>nd</a:t>
            </a:r>
            <a:r>
              <a:rPr lang="en-US" sz="2300" dirty="0">
                <a:solidFill>
                  <a:schemeClr val="bg1"/>
                </a:solidFill>
                <a:latin typeface="Times New Roman" charset="0"/>
                <a:ea typeface="Times New Roman" charset="0"/>
                <a:cs typeface="Times New Roman" charset="0"/>
              </a:rPr>
              <a:t> coming has to be ‘secret’, but the </a:t>
            </a:r>
            <a:r>
              <a:rPr lang="en-US" sz="2300" i="1" dirty="0">
                <a:solidFill>
                  <a:schemeClr val="bg1"/>
                </a:solidFill>
                <a:latin typeface="Times New Roman" charset="0"/>
                <a:ea typeface="Times New Roman" charset="0"/>
                <a:cs typeface="Times New Roman" charset="0"/>
              </a:rPr>
              <a:t>parousia</a:t>
            </a:r>
            <a:r>
              <a:rPr lang="en-US" sz="2300" dirty="0">
                <a:solidFill>
                  <a:schemeClr val="bg1"/>
                </a:solidFill>
                <a:latin typeface="Times New Roman" charset="0"/>
                <a:ea typeface="Times New Roman" charset="0"/>
                <a:cs typeface="Times New Roman" charset="0"/>
              </a:rPr>
              <a:t> is very public...</a:t>
            </a:r>
            <a:endParaRPr lang="en-AU" sz="2300" dirty="0">
              <a:solidFill>
                <a:schemeClr val="bg1"/>
              </a:solidFill>
              <a:latin typeface="Times New Roman" charset="0"/>
              <a:ea typeface="Times New Roman" charset="0"/>
              <a:cs typeface="Times New Roman" charset="0"/>
            </a:endParaRPr>
          </a:p>
        </p:txBody>
      </p:sp>
      <p:sp>
        <p:nvSpPr>
          <p:cNvPr id="22" name="TextBox 21">
            <a:extLst>
              <a:ext uri="{FF2B5EF4-FFF2-40B4-BE49-F238E27FC236}">
                <a16:creationId xmlns:a16="http://schemas.microsoft.com/office/drawing/2014/main" id="{9952407A-CEE5-9347-863F-1F0E7E705723}"/>
              </a:ext>
            </a:extLst>
          </p:cNvPr>
          <p:cNvSpPr txBox="1"/>
          <p:nvPr/>
        </p:nvSpPr>
        <p:spPr>
          <a:xfrm>
            <a:off x="10886" y="1733737"/>
            <a:ext cx="9144000" cy="800219"/>
          </a:xfrm>
          <a:prstGeom prst="rect">
            <a:avLst/>
          </a:prstGeom>
          <a:noFill/>
        </p:spPr>
        <p:txBody>
          <a:bodyPr wrap="square" rtlCol="0">
            <a:spAutoFit/>
          </a:bodyPr>
          <a:lstStyle/>
          <a:p>
            <a:pPr marL="407988" indent="-407988"/>
            <a:r>
              <a:rPr lang="en-US" sz="2300" dirty="0">
                <a:solidFill>
                  <a:schemeClr val="bg1"/>
                </a:solidFill>
                <a:latin typeface="Times New Roman" charset="0"/>
                <a:ea typeface="Times New Roman" charset="0"/>
                <a:cs typeface="Times New Roman" charset="0"/>
              </a:rPr>
              <a:t>4.  </a:t>
            </a:r>
            <a:r>
              <a:rPr lang="en-US" sz="2300" dirty="0" err="1">
                <a:solidFill>
                  <a:schemeClr val="bg1"/>
                </a:solidFill>
                <a:latin typeface="Times New Roman" charset="0"/>
                <a:ea typeface="Times New Roman" charset="0"/>
                <a:cs typeface="Times New Roman" charset="0"/>
              </a:rPr>
              <a:t>1Thess</a:t>
            </a:r>
            <a:r>
              <a:rPr lang="en-US" sz="2300" dirty="0">
                <a:solidFill>
                  <a:schemeClr val="bg1"/>
                </a:solidFill>
                <a:latin typeface="Times New Roman" charset="0"/>
                <a:ea typeface="Times New Roman" charset="0"/>
                <a:cs typeface="Times New Roman" charset="0"/>
              </a:rPr>
              <a:t> is an image of ‘the bodily resurrection of the saints’. </a:t>
            </a:r>
            <a:br>
              <a:rPr lang="en-US" sz="2300" dirty="0">
                <a:solidFill>
                  <a:schemeClr val="bg1"/>
                </a:solidFill>
                <a:latin typeface="Times New Roman" charset="0"/>
                <a:ea typeface="Times New Roman" charset="0"/>
                <a:cs typeface="Times New Roman" charset="0"/>
              </a:rPr>
            </a:br>
            <a:r>
              <a:rPr lang="en-US" sz="2300" dirty="0">
                <a:solidFill>
                  <a:schemeClr val="bg1"/>
                </a:solidFill>
                <a:latin typeface="Times New Roman" charset="0"/>
                <a:ea typeface="Times New Roman" charset="0"/>
                <a:cs typeface="Times New Roman" charset="0"/>
              </a:rPr>
              <a:t>One resurrection, but Pre-</a:t>
            </a:r>
            <a:r>
              <a:rPr lang="en-US" sz="2300" dirty="0" err="1">
                <a:solidFill>
                  <a:schemeClr val="bg1"/>
                </a:solidFill>
                <a:latin typeface="Times New Roman" charset="0"/>
                <a:ea typeface="Times New Roman" charset="0"/>
                <a:cs typeface="Times New Roman" charset="0"/>
              </a:rPr>
              <a:t>trib</a:t>
            </a:r>
            <a:r>
              <a:rPr lang="en-US" sz="2300" dirty="0">
                <a:solidFill>
                  <a:schemeClr val="bg1"/>
                </a:solidFill>
                <a:latin typeface="Times New Roman" charset="0"/>
                <a:ea typeface="Times New Roman" charset="0"/>
                <a:cs typeface="Times New Roman" charset="0"/>
              </a:rPr>
              <a:t> would require 2 resurrections of saints.</a:t>
            </a:r>
            <a:endParaRPr lang="en-AU" sz="2300" dirty="0">
              <a:solidFill>
                <a:schemeClr val="bg1"/>
              </a:solidFill>
              <a:latin typeface="Times New Roman" charset="0"/>
              <a:ea typeface="Times New Roman" charset="0"/>
              <a:cs typeface="Times New Roman" charset="0"/>
            </a:endParaRPr>
          </a:p>
        </p:txBody>
      </p:sp>
      <p:sp>
        <p:nvSpPr>
          <p:cNvPr id="23" name="TextBox 22">
            <a:extLst>
              <a:ext uri="{FF2B5EF4-FFF2-40B4-BE49-F238E27FC236}">
                <a16:creationId xmlns:a16="http://schemas.microsoft.com/office/drawing/2014/main" id="{0C2903A8-B33F-7040-8C1B-E51C98628957}"/>
              </a:ext>
            </a:extLst>
          </p:cNvPr>
          <p:cNvSpPr txBox="1"/>
          <p:nvPr/>
        </p:nvSpPr>
        <p:spPr>
          <a:xfrm>
            <a:off x="10886" y="2473966"/>
            <a:ext cx="9144000" cy="446276"/>
          </a:xfrm>
          <a:prstGeom prst="rect">
            <a:avLst/>
          </a:prstGeom>
          <a:noFill/>
        </p:spPr>
        <p:txBody>
          <a:bodyPr wrap="square" rtlCol="0">
            <a:spAutoFit/>
          </a:bodyPr>
          <a:lstStyle/>
          <a:p>
            <a:pPr marL="407988" indent="-407988"/>
            <a:r>
              <a:rPr lang="en-US" sz="2300" dirty="0">
                <a:solidFill>
                  <a:schemeClr val="bg1"/>
                </a:solidFill>
                <a:latin typeface="Times New Roman" charset="0"/>
                <a:ea typeface="Times New Roman" charset="0"/>
                <a:cs typeface="Times New Roman" charset="0"/>
              </a:rPr>
              <a:t>5.  Jesus explicitly teaches that believers will go through the tribulation</a:t>
            </a:r>
            <a:endParaRPr lang="en-AU" sz="2300" dirty="0">
              <a:solidFill>
                <a:schemeClr val="bg1"/>
              </a:solidFill>
              <a:latin typeface="Times New Roman" charset="0"/>
              <a:ea typeface="Times New Roman" charset="0"/>
              <a:cs typeface="Times New Roman" charset="0"/>
            </a:endParaRPr>
          </a:p>
        </p:txBody>
      </p:sp>
      <p:sp>
        <p:nvSpPr>
          <p:cNvPr id="25" name="TextBox 24">
            <a:extLst>
              <a:ext uri="{FF2B5EF4-FFF2-40B4-BE49-F238E27FC236}">
                <a16:creationId xmlns:a16="http://schemas.microsoft.com/office/drawing/2014/main" id="{E3F001DF-CE13-784E-BC34-70588EF2BF5A}"/>
              </a:ext>
            </a:extLst>
          </p:cNvPr>
          <p:cNvSpPr txBox="1"/>
          <p:nvPr/>
        </p:nvSpPr>
        <p:spPr>
          <a:xfrm>
            <a:off x="3571" y="2927509"/>
            <a:ext cx="9144000" cy="446276"/>
          </a:xfrm>
          <a:prstGeom prst="rect">
            <a:avLst/>
          </a:prstGeom>
          <a:noFill/>
        </p:spPr>
        <p:txBody>
          <a:bodyPr wrap="square" rtlCol="0">
            <a:spAutoFit/>
          </a:bodyPr>
          <a:lstStyle/>
          <a:p>
            <a:pPr marL="407988" indent="-407988"/>
            <a:r>
              <a:rPr lang="en-US" sz="2300" dirty="0">
                <a:solidFill>
                  <a:schemeClr val="bg1"/>
                </a:solidFill>
                <a:latin typeface="Times New Roman" charset="0"/>
                <a:ea typeface="Times New Roman" charset="0"/>
                <a:cs typeface="Times New Roman" charset="0"/>
              </a:rPr>
              <a:t>6.  Rev. clearly shows Christians present during the tribulation</a:t>
            </a:r>
            <a:endParaRPr lang="en-AU" sz="2300" dirty="0">
              <a:solidFill>
                <a:schemeClr val="bg1"/>
              </a:solidFill>
              <a:latin typeface="Times New Roman" charset="0"/>
              <a:ea typeface="Times New Roman" charset="0"/>
              <a:cs typeface="Times New Roman" charset="0"/>
            </a:endParaRPr>
          </a:p>
        </p:txBody>
      </p:sp>
      <p:sp>
        <p:nvSpPr>
          <p:cNvPr id="26" name="Rectangle 25">
            <a:extLst>
              <a:ext uri="{FF2B5EF4-FFF2-40B4-BE49-F238E27FC236}">
                <a16:creationId xmlns:a16="http://schemas.microsoft.com/office/drawing/2014/main" id="{0AA10430-3E20-9E4C-A173-6F04BE92BE65}"/>
              </a:ext>
            </a:extLst>
          </p:cNvPr>
          <p:cNvSpPr/>
          <p:nvPr/>
        </p:nvSpPr>
        <p:spPr>
          <a:xfrm>
            <a:off x="170074" y="3767338"/>
            <a:ext cx="8290358" cy="923330"/>
          </a:xfrm>
          <a:prstGeom prst="rect">
            <a:avLst/>
          </a:prstGeom>
          <a:solidFill>
            <a:schemeClr val="bg1"/>
          </a:solidFill>
        </p:spPr>
        <p:txBody>
          <a:bodyPr wrap="square">
            <a:spAutoFit/>
          </a:bodyPr>
          <a:lstStyle/>
          <a:p>
            <a:pPr marL="609600" indent="-609600">
              <a:spcBef>
                <a:spcPts val="1200"/>
              </a:spcBef>
              <a:spcAft>
                <a:spcPts val="0"/>
              </a:spcAft>
              <a:tabLst>
                <a:tab pos="127000" algn="r"/>
                <a:tab pos="254000" algn="l"/>
              </a:tabLst>
            </a:pPr>
            <a:r>
              <a:rPr lang="en-AU" dirty="0">
                <a:latin typeface="Comic Sans MS" panose="030F0902030302020204" pitchFamily="66" charset="0"/>
                <a:ea typeface="Arial" panose="020B0604020202020204" pitchFamily="34" charset="0"/>
              </a:rPr>
              <a:t>Rev 13:</a:t>
            </a:r>
            <a:r>
              <a:rPr lang="en-AU" b="1" baseline="30000" dirty="0">
                <a:latin typeface="Comic Sans MS" panose="030F0902030302020204" pitchFamily="66" charset="0"/>
                <a:ea typeface="Arial" panose="020B0604020202020204" pitchFamily="34" charset="0"/>
              </a:rPr>
              <a:t>10     </a:t>
            </a:r>
            <a:r>
              <a:rPr lang="en-AU" dirty="0">
                <a:latin typeface="Comic Sans MS" panose="030F0902030302020204" pitchFamily="66" charset="0"/>
                <a:ea typeface="Arial" panose="020B0604020202020204" pitchFamily="34" charset="0"/>
              </a:rPr>
              <a:t>If anyone is to be taken captive,   to captivity he goes; </a:t>
            </a:r>
            <a:endParaRPr lang="en-AU" dirty="0">
              <a:latin typeface="Times New Roman" panose="02020603050405020304" pitchFamily="18" charset="0"/>
              <a:ea typeface="Arial" panose="020B0604020202020204" pitchFamily="34" charset="0"/>
            </a:endParaRPr>
          </a:p>
          <a:p>
            <a:pPr marL="609600" indent="-609600">
              <a:tabLst>
                <a:tab pos="127000" algn="r"/>
                <a:tab pos="254000" algn="l"/>
              </a:tabLst>
            </a:pPr>
            <a:r>
              <a:rPr lang="en-AU" dirty="0">
                <a:latin typeface="Comic Sans MS" panose="030F0902030302020204" pitchFamily="66" charset="0"/>
                <a:ea typeface="Arial" panose="020B0604020202020204" pitchFamily="34" charset="0"/>
              </a:rPr>
              <a:t>		if anyone is to be slain with the sword,   with the sword must he be slain. </a:t>
            </a:r>
            <a:endParaRPr lang="en-AU" dirty="0">
              <a:latin typeface="Times New Roman" panose="02020603050405020304" pitchFamily="18" charset="0"/>
              <a:ea typeface="Arial" panose="020B0604020202020204" pitchFamily="34" charset="0"/>
            </a:endParaRPr>
          </a:p>
          <a:p>
            <a:r>
              <a:rPr lang="en-AU" u="sng" dirty="0">
                <a:latin typeface="Comic Sans MS" panose="030F0902030302020204" pitchFamily="66" charset="0"/>
                <a:ea typeface="Arial" panose="020B0604020202020204" pitchFamily="34" charset="0"/>
                <a:cs typeface="Times New Roman" panose="02020603050405020304" pitchFamily="18" charset="0"/>
              </a:rPr>
              <a:t>Here is a call for the endurance and faith of the saints.</a:t>
            </a:r>
            <a:r>
              <a:rPr lang="en-AU" dirty="0"/>
              <a:t> </a:t>
            </a:r>
            <a:endParaRPr lang="en-AU"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2239367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24286"/>
            <a:ext cx="9078162" cy="446276"/>
          </a:xfrm>
          <a:prstGeom prst="rect">
            <a:avLst/>
          </a:prstGeom>
          <a:noFill/>
        </p:spPr>
        <p:txBody>
          <a:bodyPr wrap="square" rtlCol="0">
            <a:spAutoFit/>
          </a:bodyPr>
          <a:lstStyle/>
          <a:p>
            <a:pPr algn="ctr"/>
            <a:r>
              <a:rPr lang="en-US" sz="2300" dirty="0">
                <a:solidFill>
                  <a:srgbClr val="FFFF00"/>
                </a:solidFill>
                <a:latin typeface="Times New Roman" charset="0"/>
                <a:ea typeface="Times New Roman" charset="0"/>
                <a:cs typeface="Times New Roman" charset="0"/>
              </a:rPr>
              <a:t>Pre-Tribulation Rapture.  Very popular in USA, but Why not???</a:t>
            </a:r>
            <a:endParaRPr lang="en-AU" sz="2300" dirty="0">
              <a:solidFill>
                <a:schemeClr val="bg1"/>
              </a:solidFill>
              <a:latin typeface="Times New Roman" charset="0"/>
              <a:ea typeface="Times New Roman" charset="0"/>
              <a:cs typeface="Times New Roman" charset="0"/>
            </a:endParaRPr>
          </a:p>
        </p:txBody>
      </p:sp>
      <p:sp>
        <p:nvSpPr>
          <p:cNvPr id="14" name="TextBox 13">
            <a:extLst>
              <a:ext uri="{FF2B5EF4-FFF2-40B4-BE49-F238E27FC236}">
                <a16:creationId xmlns:a16="http://schemas.microsoft.com/office/drawing/2014/main" id="{75FF6E29-3E76-A549-BDBB-54EF228FC3FC}"/>
              </a:ext>
            </a:extLst>
          </p:cNvPr>
          <p:cNvSpPr txBox="1"/>
          <p:nvPr/>
        </p:nvSpPr>
        <p:spPr>
          <a:xfrm>
            <a:off x="0" y="421990"/>
            <a:ext cx="9144000" cy="446276"/>
          </a:xfrm>
          <a:prstGeom prst="rect">
            <a:avLst/>
          </a:prstGeom>
          <a:noFill/>
        </p:spPr>
        <p:txBody>
          <a:bodyPr wrap="square" rtlCol="0">
            <a:spAutoFit/>
          </a:bodyPr>
          <a:lstStyle/>
          <a:p>
            <a:r>
              <a:rPr lang="en-US" sz="2300" dirty="0">
                <a:solidFill>
                  <a:schemeClr val="bg1"/>
                </a:solidFill>
                <a:latin typeface="Times New Roman" charset="0"/>
                <a:ea typeface="Times New Roman" charset="0"/>
                <a:cs typeface="Times New Roman" charset="0"/>
              </a:rPr>
              <a:t>1.  Much of New Testament teaches us to remain faithful through tribulation</a:t>
            </a:r>
            <a:endParaRPr lang="en-AU" sz="2300" dirty="0">
              <a:solidFill>
                <a:schemeClr val="bg1"/>
              </a:solidFill>
              <a:latin typeface="Times New Roman" charset="0"/>
              <a:ea typeface="Times New Roman" charset="0"/>
              <a:cs typeface="Times New Roman" charset="0"/>
            </a:endParaRPr>
          </a:p>
        </p:txBody>
      </p:sp>
      <p:sp>
        <p:nvSpPr>
          <p:cNvPr id="15" name="Rectangle 14">
            <a:extLst>
              <a:ext uri="{FF2B5EF4-FFF2-40B4-BE49-F238E27FC236}">
                <a16:creationId xmlns:a16="http://schemas.microsoft.com/office/drawing/2014/main" id="{DA9F3B29-32C2-AF4E-812C-0E9E6FF463EE}"/>
              </a:ext>
            </a:extLst>
          </p:cNvPr>
          <p:cNvSpPr/>
          <p:nvPr/>
        </p:nvSpPr>
        <p:spPr>
          <a:xfrm>
            <a:off x="467544" y="4103677"/>
            <a:ext cx="8054444" cy="646331"/>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Arial" panose="020B0604020202020204" pitchFamily="34" charset="0"/>
                <a:cs typeface="Times New Roman" panose="02020603050405020304" pitchFamily="18" charset="0"/>
              </a:rPr>
              <a:t>Matt 24:40 </a:t>
            </a:r>
            <a:r>
              <a:rPr lang="en-AU"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Then two men will be in the field;  one will be taken and one left. </a:t>
            </a:r>
            <a:r>
              <a:rPr lang="en-AU" dirty="0">
                <a:latin typeface="Comic Sans MS" panose="030F0902030302020204" pitchFamily="66" charset="0"/>
                <a:ea typeface="Arial" panose="020B0604020202020204" pitchFamily="34" charset="0"/>
                <a:cs typeface="Times New Roman" panose="02020603050405020304" pitchFamily="18" charset="0"/>
              </a:rPr>
              <a:t> </a:t>
            </a:r>
            <a:r>
              <a:rPr lang="en-AU" b="1" baseline="30000" dirty="0">
                <a:latin typeface="Comic Sans MS" panose="030F0902030302020204" pitchFamily="66" charset="0"/>
                <a:ea typeface="Arial" panose="020B0604020202020204" pitchFamily="34" charset="0"/>
                <a:cs typeface="Times New Roman" panose="02020603050405020304" pitchFamily="18" charset="0"/>
              </a:rPr>
              <a:t>41 </a:t>
            </a:r>
            <a:r>
              <a:rPr lang="en-AU" dirty="0">
                <a:solidFill>
                  <a:srgbClr val="FF0000"/>
                </a:solidFill>
                <a:latin typeface="Comic Sans MS" panose="030F0902030302020204" pitchFamily="66" charset="0"/>
                <a:ea typeface="Arial" panose="020B0604020202020204" pitchFamily="34" charset="0"/>
                <a:cs typeface="Times New Roman" panose="02020603050405020304" pitchFamily="18" charset="0"/>
              </a:rPr>
              <a:t>Two women will be grinding at the mill;  one will be taken and one left.</a:t>
            </a:r>
            <a:r>
              <a:rPr lang="en-AU" dirty="0"/>
              <a:t> </a:t>
            </a:r>
            <a:endParaRPr lang="en-AU" dirty="0">
              <a:latin typeface="Comic Sans MS" panose="030F0902030302020204" pitchFamily="66" charset="0"/>
              <a:ea typeface="Times New Roman" panose="02020603050405020304" pitchFamily="18" charset="0"/>
            </a:endParaRPr>
          </a:p>
        </p:txBody>
      </p:sp>
      <p:sp>
        <p:nvSpPr>
          <p:cNvPr id="20" name="TextBox 19">
            <a:extLst>
              <a:ext uri="{FF2B5EF4-FFF2-40B4-BE49-F238E27FC236}">
                <a16:creationId xmlns:a16="http://schemas.microsoft.com/office/drawing/2014/main" id="{F9E02685-E9C0-8449-881B-6B60B784A57C}"/>
              </a:ext>
            </a:extLst>
          </p:cNvPr>
          <p:cNvSpPr txBox="1"/>
          <p:nvPr/>
        </p:nvSpPr>
        <p:spPr>
          <a:xfrm>
            <a:off x="0" y="862918"/>
            <a:ext cx="9144000" cy="446276"/>
          </a:xfrm>
          <a:prstGeom prst="rect">
            <a:avLst/>
          </a:prstGeom>
          <a:noFill/>
        </p:spPr>
        <p:txBody>
          <a:bodyPr wrap="square" rtlCol="0">
            <a:spAutoFit/>
          </a:bodyPr>
          <a:lstStyle/>
          <a:p>
            <a:r>
              <a:rPr lang="en-US" sz="2300" dirty="0">
                <a:solidFill>
                  <a:schemeClr val="bg1"/>
                </a:solidFill>
                <a:latin typeface="Times New Roman" charset="0"/>
                <a:ea typeface="Times New Roman" charset="0"/>
                <a:cs typeface="Times New Roman" charset="0"/>
              </a:rPr>
              <a:t>2.  Pre-</a:t>
            </a:r>
            <a:r>
              <a:rPr lang="en-US" sz="2300" dirty="0" err="1">
                <a:solidFill>
                  <a:schemeClr val="bg1"/>
                </a:solidFill>
                <a:latin typeface="Times New Roman" charset="0"/>
                <a:ea typeface="Times New Roman" charset="0"/>
                <a:cs typeface="Times New Roman" charset="0"/>
              </a:rPr>
              <a:t>trib</a:t>
            </a:r>
            <a:r>
              <a:rPr lang="en-US" sz="2300" dirty="0">
                <a:solidFill>
                  <a:schemeClr val="bg1"/>
                </a:solidFill>
                <a:latin typeface="Times New Roman" charset="0"/>
                <a:ea typeface="Times New Roman" charset="0"/>
                <a:cs typeface="Times New Roman" charset="0"/>
              </a:rPr>
              <a:t>  Rapture means Jesus has to return twice</a:t>
            </a:r>
            <a:endParaRPr lang="en-AU" sz="2300" dirty="0">
              <a:solidFill>
                <a:schemeClr val="bg1"/>
              </a:solidFill>
              <a:latin typeface="Times New Roman" charset="0"/>
              <a:ea typeface="Times New Roman" charset="0"/>
              <a:cs typeface="Times New Roman" charset="0"/>
            </a:endParaRPr>
          </a:p>
        </p:txBody>
      </p:sp>
      <p:sp>
        <p:nvSpPr>
          <p:cNvPr id="21" name="TextBox 20">
            <a:extLst>
              <a:ext uri="{FF2B5EF4-FFF2-40B4-BE49-F238E27FC236}">
                <a16:creationId xmlns:a16="http://schemas.microsoft.com/office/drawing/2014/main" id="{85EE8BE7-FA45-C64D-90EA-FD96B0AC9094}"/>
              </a:ext>
            </a:extLst>
          </p:cNvPr>
          <p:cNvSpPr txBox="1"/>
          <p:nvPr/>
        </p:nvSpPr>
        <p:spPr>
          <a:xfrm>
            <a:off x="0" y="1309194"/>
            <a:ext cx="9144000" cy="446276"/>
          </a:xfrm>
          <a:prstGeom prst="rect">
            <a:avLst/>
          </a:prstGeom>
          <a:noFill/>
        </p:spPr>
        <p:txBody>
          <a:bodyPr wrap="square" rtlCol="0">
            <a:spAutoFit/>
          </a:bodyPr>
          <a:lstStyle/>
          <a:p>
            <a:r>
              <a:rPr lang="en-US" sz="2300" dirty="0">
                <a:solidFill>
                  <a:schemeClr val="bg1"/>
                </a:solidFill>
                <a:latin typeface="Times New Roman" charset="0"/>
                <a:ea typeface="Times New Roman" charset="0"/>
                <a:cs typeface="Times New Roman" charset="0"/>
              </a:rPr>
              <a:t>3.  The 1</a:t>
            </a:r>
            <a:r>
              <a:rPr lang="en-US" sz="2300" baseline="30000" dirty="0">
                <a:solidFill>
                  <a:schemeClr val="bg1"/>
                </a:solidFill>
                <a:latin typeface="Times New Roman" charset="0"/>
                <a:ea typeface="Times New Roman" charset="0"/>
                <a:cs typeface="Times New Roman" charset="0"/>
              </a:rPr>
              <a:t>st</a:t>
            </a:r>
            <a:r>
              <a:rPr lang="en-US" sz="2300" dirty="0">
                <a:solidFill>
                  <a:schemeClr val="bg1"/>
                </a:solidFill>
                <a:latin typeface="Times New Roman" charset="0"/>
                <a:ea typeface="Times New Roman" charset="0"/>
                <a:cs typeface="Times New Roman" charset="0"/>
              </a:rPr>
              <a:t> 2</a:t>
            </a:r>
            <a:r>
              <a:rPr lang="en-US" sz="2300" baseline="30000" dirty="0">
                <a:solidFill>
                  <a:schemeClr val="bg1"/>
                </a:solidFill>
                <a:latin typeface="Times New Roman" charset="0"/>
                <a:ea typeface="Times New Roman" charset="0"/>
                <a:cs typeface="Times New Roman" charset="0"/>
              </a:rPr>
              <a:t>nd</a:t>
            </a:r>
            <a:r>
              <a:rPr lang="en-US" sz="2300" dirty="0">
                <a:solidFill>
                  <a:schemeClr val="bg1"/>
                </a:solidFill>
                <a:latin typeface="Times New Roman" charset="0"/>
                <a:ea typeface="Times New Roman" charset="0"/>
                <a:cs typeface="Times New Roman" charset="0"/>
              </a:rPr>
              <a:t> coming has to be ‘secret’, but the </a:t>
            </a:r>
            <a:r>
              <a:rPr lang="en-US" sz="2300" i="1" dirty="0">
                <a:solidFill>
                  <a:schemeClr val="bg1"/>
                </a:solidFill>
                <a:latin typeface="Times New Roman" charset="0"/>
                <a:ea typeface="Times New Roman" charset="0"/>
                <a:cs typeface="Times New Roman" charset="0"/>
              </a:rPr>
              <a:t>parousia</a:t>
            </a:r>
            <a:r>
              <a:rPr lang="en-US" sz="2300" dirty="0">
                <a:solidFill>
                  <a:schemeClr val="bg1"/>
                </a:solidFill>
                <a:latin typeface="Times New Roman" charset="0"/>
                <a:ea typeface="Times New Roman" charset="0"/>
                <a:cs typeface="Times New Roman" charset="0"/>
              </a:rPr>
              <a:t> is very public...</a:t>
            </a:r>
            <a:endParaRPr lang="en-AU" sz="2300" dirty="0">
              <a:solidFill>
                <a:schemeClr val="bg1"/>
              </a:solidFill>
              <a:latin typeface="Times New Roman" charset="0"/>
              <a:ea typeface="Times New Roman" charset="0"/>
              <a:cs typeface="Times New Roman" charset="0"/>
            </a:endParaRPr>
          </a:p>
        </p:txBody>
      </p:sp>
      <p:sp>
        <p:nvSpPr>
          <p:cNvPr id="22" name="TextBox 21">
            <a:extLst>
              <a:ext uri="{FF2B5EF4-FFF2-40B4-BE49-F238E27FC236}">
                <a16:creationId xmlns:a16="http://schemas.microsoft.com/office/drawing/2014/main" id="{9952407A-CEE5-9347-863F-1F0E7E705723}"/>
              </a:ext>
            </a:extLst>
          </p:cNvPr>
          <p:cNvSpPr txBox="1"/>
          <p:nvPr/>
        </p:nvSpPr>
        <p:spPr>
          <a:xfrm>
            <a:off x="10886" y="1733737"/>
            <a:ext cx="9144000" cy="800219"/>
          </a:xfrm>
          <a:prstGeom prst="rect">
            <a:avLst/>
          </a:prstGeom>
          <a:noFill/>
        </p:spPr>
        <p:txBody>
          <a:bodyPr wrap="square" rtlCol="0">
            <a:spAutoFit/>
          </a:bodyPr>
          <a:lstStyle/>
          <a:p>
            <a:pPr marL="407988" indent="-407988"/>
            <a:r>
              <a:rPr lang="en-US" sz="2300" dirty="0">
                <a:solidFill>
                  <a:schemeClr val="bg1"/>
                </a:solidFill>
                <a:latin typeface="Times New Roman" charset="0"/>
                <a:ea typeface="Times New Roman" charset="0"/>
                <a:cs typeface="Times New Roman" charset="0"/>
              </a:rPr>
              <a:t>4.  </a:t>
            </a:r>
            <a:r>
              <a:rPr lang="en-US" sz="2300" dirty="0" err="1">
                <a:solidFill>
                  <a:schemeClr val="bg1"/>
                </a:solidFill>
                <a:latin typeface="Times New Roman" charset="0"/>
                <a:ea typeface="Times New Roman" charset="0"/>
                <a:cs typeface="Times New Roman" charset="0"/>
              </a:rPr>
              <a:t>1Thess</a:t>
            </a:r>
            <a:r>
              <a:rPr lang="en-US" sz="2300" dirty="0">
                <a:solidFill>
                  <a:schemeClr val="bg1"/>
                </a:solidFill>
                <a:latin typeface="Times New Roman" charset="0"/>
                <a:ea typeface="Times New Roman" charset="0"/>
                <a:cs typeface="Times New Roman" charset="0"/>
              </a:rPr>
              <a:t> is an image of ‘the bodily resurrection of the saints’. </a:t>
            </a:r>
            <a:br>
              <a:rPr lang="en-US" sz="2300" dirty="0">
                <a:solidFill>
                  <a:schemeClr val="bg1"/>
                </a:solidFill>
                <a:latin typeface="Times New Roman" charset="0"/>
                <a:ea typeface="Times New Roman" charset="0"/>
                <a:cs typeface="Times New Roman" charset="0"/>
              </a:rPr>
            </a:br>
            <a:r>
              <a:rPr lang="en-US" sz="2300" dirty="0">
                <a:solidFill>
                  <a:schemeClr val="bg1"/>
                </a:solidFill>
                <a:latin typeface="Times New Roman" charset="0"/>
                <a:ea typeface="Times New Roman" charset="0"/>
                <a:cs typeface="Times New Roman" charset="0"/>
              </a:rPr>
              <a:t>One resurrection, but Pre-</a:t>
            </a:r>
            <a:r>
              <a:rPr lang="en-US" sz="2300" dirty="0" err="1">
                <a:solidFill>
                  <a:schemeClr val="bg1"/>
                </a:solidFill>
                <a:latin typeface="Times New Roman" charset="0"/>
                <a:ea typeface="Times New Roman" charset="0"/>
                <a:cs typeface="Times New Roman" charset="0"/>
              </a:rPr>
              <a:t>trib</a:t>
            </a:r>
            <a:r>
              <a:rPr lang="en-US" sz="2300" dirty="0">
                <a:solidFill>
                  <a:schemeClr val="bg1"/>
                </a:solidFill>
                <a:latin typeface="Times New Roman" charset="0"/>
                <a:ea typeface="Times New Roman" charset="0"/>
                <a:cs typeface="Times New Roman" charset="0"/>
              </a:rPr>
              <a:t> would require 2 resurrections of saints.</a:t>
            </a:r>
            <a:endParaRPr lang="en-AU" sz="2300" dirty="0">
              <a:solidFill>
                <a:schemeClr val="bg1"/>
              </a:solidFill>
              <a:latin typeface="Times New Roman" charset="0"/>
              <a:ea typeface="Times New Roman" charset="0"/>
              <a:cs typeface="Times New Roman" charset="0"/>
            </a:endParaRPr>
          </a:p>
        </p:txBody>
      </p:sp>
      <p:sp>
        <p:nvSpPr>
          <p:cNvPr id="23" name="TextBox 22">
            <a:extLst>
              <a:ext uri="{FF2B5EF4-FFF2-40B4-BE49-F238E27FC236}">
                <a16:creationId xmlns:a16="http://schemas.microsoft.com/office/drawing/2014/main" id="{0C2903A8-B33F-7040-8C1B-E51C98628957}"/>
              </a:ext>
            </a:extLst>
          </p:cNvPr>
          <p:cNvSpPr txBox="1"/>
          <p:nvPr/>
        </p:nvSpPr>
        <p:spPr>
          <a:xfrm>
            <a:off x="10886" y="2473966"/>
            <a:ext cx="9144000" cy="446276"/>
          </a:xfrm>
          <a:prstGeom prst="rect">
            <a:avLst/>
          </a:prstGeom>
          <a:noFill/>
        </p:spPr>
        <p:txBody>
          <a:bodyPr wrap="square" rtlCol="0">
            <a:spAutoFit/>
          </a:bodyPr>
          <a:lstStyle/>
          <a:p>
            <a:pPr marL="407988" indent="-407988"/>
            <a:r>
              <a:rPr lang="en-US" sz="2300" dirty="0">
                <a:solidFill>
                  <a:schemeClr val="bg1"/>
                </a:solidFill>
                <a:latin typeface="Times New Roman" charset="0"/>
                <a:ea typeface="Times New Roman" charset="0"/>
                <a:cs typeface="Times New Roman" charset="0"/>
              </a:rPr>
              <a:t>5.  Jesus explicitly teaches that believers will go through the tribulation</a:t>
            </a:r>
            <a:endParaRPr lang="en-AU" sz="2300" dirty="0">
              <a:solidFill>
                <a:schemeClr val="bg1"/>
              </a:solidFill>
              <a:latin typeface="Times New Roman" charset="0"/>
              <a:ea typeface="Times New Roman" charset="0"/>
              <a:cs typeface="Times New Roman" charset="0"/>
            </a:endParaRPr>
          </a:p>
        </p:txBody>
      </p:sp>
      <p:sp>
        <p:nvSpPr>
          <p:cNvPr id="25" name="TextBox 24">
            <a:extLst>
              <a:ext uri="{FF2B5EF4-FFF2-40B4-BE49-F238E27FC236}">
                <a16:creationId xmlns:a16="http://schemas.microsoft.com/office/drawing/2014/main" id="{E3F001DF-CE13-784E-BC34-70588EF2BF5A}"/>
              </a:ext>
            </a:extLst>
          </p:cNvPr>
          <p:cNvSpPr txBox="1"/>
          <p:nvPr/>
        </p:nvSpPr>
        <p:spPr>
          <a:xfrm>
            <a:off x="3571" y="2927509"/>
            <a:ext cx="9144000" cy="446276"/>
          </a:xfrm>
          <a:prstGeom prst="rect">
            <a:avLst/>
          </a:prstGeom>
          <a:noFill/>
        </p:spPr>
        <p:txBody>
          <a:bodyPr wrap="square" rtlCol="0">
            <a:spAutoFit/>
          </a:bodyPr>
          <a:lstStyle/>
          <a:p>
            <a:pPr marL="407988" indent="-407988"/>
            <a:r>
              <a:rPr lang="en-US" sz="2300" dirty="0">
                <a:solidFill>
                  <a:schemeClr val="bg1"/>
                </a:solidFill>
                <a:latin typeface="Times New Roman" charset="0"/>
                <a:ea typeface="Times New Roman" charset="0"/>
                <a:cs typeface="Times New Roman" charset="0"/>
              </a:rPr>
              <a:t>6.  Rev. clearly shows Christians present during the tribulation</a:t>
            </a:r>
            <a:endParaRPr lang="en-AU" sz="2300" dirty="0">
              <a:solidFill>
                <a:schemeClr val="bg1"/>
              </a:solidFill>
              <a:latin typeface="Times New Roman" charset="0"/>
              <a:ea typeface="Times New Roman" charset="0"/>
              <a:cs typeface="Times New Roman" charset="0"/>
            </a:endParaRPr>
          </a:p>
        </p:txBody>
      </p:sp>
      <p:sp>
        <p:nvSpPr>
          <p:cNvPr id="27" name="TextBox 26">
            <a:extLst>
              <a:ext uri="{FF2B5EF4-FFF2-40B4-BE49-F238E27FC236}">
                <a16:creationId xmlns:a16="http://schemas.microsoft.com/office/drawing/2014/main" id="{64A39170-FC50-1B4E-976C-9798F39706D9}"/>
              </a:ext>
            </a:extLst>
          </p:cNvPr>
          <p:cNvSpPr txBox="1"/>
          <p:nvPr/>
        </p:nvSpPr>
        <p:spPr>
          <a:xfrm>
            <a:off x="3571" y="3366421"/>
            <a:ext cx="9144000" cy="800219"/>
          </a:xfrm>
          <a:prstGeom prst="rect">
            <a:avLst/>
          </a:prstGeom>
          <a:noFill/>
        </p:spPr>
        <p:txBody>
          <a:bodyPr wrap="square" rtlCol="0">
            <a:spAutoFit/>
          </a:bodyPr>
          <a:lstStyle/>
          <a:p>
            <a:pPr marL="407988" indent="-407988"/>
            <a:r>
              <a:rPr lang="en-US" sz="2300" dirty="0">
                <a:solidFill>
                  <a:schemeClr val="bg1"/>
                </a:solidFill>
                <a:latin typeface="Times New Roman" charset="0"/>
                <a:ea typeface="Times New Roman" charset="0"/>
                <a:cs typeface="Times New Roman" charset="0"/>
              </a:rPr>
              <a:t>7.  Just like in the days of Noah, the wicked are swept away</a:t>
            </a:r>
            <a:br>
              <a:rPr lang="en-US" sz="2300" dirty="0">
                <a:solidFill>
                  <a:schemeClr val="bg1"/>
                </a:solidFill>
                <a:latin typeface="Times New Roman" charset="0"/>
                <a:ea typeface="Times New Roman" charset="0"/>
                <a:cs typeface="Times New Roman" charset="0"/>
              </a:rPr>
            </a:br>
            <a:r>
              <a:rPr lang="en-US" sz="2300" dirty="0">
                <a:solidFill>
                  <a:schemeClr val="bg1"/>
                </a:solidFill>
                <a:latin typeface="Times New Roman" charset="0"/>
                <a:ea typeface="Times New Roman" charset="0"/>
                <a:cs typeface="Times New Roman" charset="0"/>
              </a:rPr>
              <a:t>A treat separation at the time of judgment.</a:t>
            </a:r>
            <a:endParaRPr lang="en-AU" sz="2300" dirty="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26384460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147111" y="3029506"/>
            <a:ext cx="2232248" cy="1154162"/>
          </a:xfrm>
          <a:prstGeom prst="rect">
            <a:avLst/>
          </a:prstGeom>
          <a:noFill/>
        </p:spPr>
        <p:txBody>
          <a:bodyPr wrap="square" rtlCol="0">
            <a:spAutoFit/>
          </a:bodyPr>
          <a:lstStyle/>
          <a:p>
            <a:pPr algn="ctr"/>
            <a:r>
              <a:rPr lang="en-US" sz="2300" u="sng" dirty="0">
                <a:solidFill>
                  <a:schemeClr val="bg1"/>
                </a:solidFill>
                <a:latin typeface="Times New Roman" charset="0"/>
                <a:ea typeface="Times New Roman" charset="0"/>
                <a:cs typeface="Times New Roman" charset="0"/>
              </a:rPr>
              <a:t>Premillennial</a:t>
            </a:r>
          </a:p>
          <a:p>
            <a:pPr algn="ctr"/>
            <a:r>
              <a:rPr lang="en-US" sz="2300" u="sng" dirty="0">
                <a:solidFill>
                  <a:schemeClr val="bg1"/>
                </a:solidFill>
                <a:latin typeface="Times New Roman" charset="0"/>
                <a:ea typeface="Times New Roman" charset="0"/>
                <a:cs typeface="Times New Roman" charset="0"/>
              </a:rPr>
              <a:t>Pre-Tribulation</a:t>
            </a:r>
          </a:p>
          <a:p>
            <a:pPr algn="ctr"/>
            <a:r>
              <a:rPr lang="en-US" sz="2300" u="sng" dirty="0">
                <a:solidFill>
                  <a:schemeClr val="bg1"/>
                </a:solidFill>
                <a:latin typeface="Times New Roman" charset="0"/>
                <a:ea typeface="Times New Roman" charset="0"/>
                <a:cs typeface="Times New Roman" charset="0"/>
              </a:rPr>
              <a:t>Rapture</a:t>
            </a:r>
          </a:p>
        </p:txBody>
      </p:sp>
      <p:cxnSp>
        <p:nvCxnSpPr>
          <p:cNvPr id="25" name="Straight Connector 24"/>
          <p:cNvCxnSpPr/>
          <p:nvPr/>
        </p:nvCxnSpPr>
        <p:spPr>
          <a:xfrm>
            <a:off x="402297" y="4330599"/>
            <a:ext cx="0" cy="1080120"/>
          </a:xfrm>
          <a:prstGeom prst="line">
            <a:avLst/>
          </a:prstGeom>
          <a:ln w="82550">
            <a:solidFill>
              <a:srgbClr val="FFFF00"/>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flipH="1">
            <a:off x="114265" y="4690639"/>
            <a:ext cx="576064" cy="0"/>
          </a:xfrm>
          <a:prstGeom prst="line">
            <a:avLst/>
          </a:prstGeom>
          <a:ln w="82550">
            <a:solidFill>
              <a:srgbClr val="FFFF00"/>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H="1">
            <a:off x="71555" y="5491283"/>
            <a:ext cx="8919490" cy="0"/>
          </a:xfrm>
          <a:prstGeom prst="line">
            <a:avLst/>
          </a:prstGeom>
          <a:ln w="82550">
            <a:solidFill>
              <a:srgbClr val="FFFF00"/>
            </a:solidFill>
            <a:headEnd type="triangle" w="med" len="lg"/>
            <a:tailEnd type="none"/>
          </a:ln>
          <a:effectLst/>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2052032" y="3153894"/>
            <a:ext cx="1655864" cy="1323439"/>
          </a:xfrm>
          <a:prstGeom prst="rect">
            <a:avLst/>
          </a:prstGeom>
          <a:noFill/>
          <a:ln>
            <a:solidFill>
              <a:srgbClr val="FFFF00"/>
            </a:solidFill>
          </a:ln>
        </p:spPr>
        <p:txBody>
          <a:bodyPr wrap="square" rtlCol="0">
            <a:spAutoFit/>
          </a:bodyPr>
          <a:lstStyle/>
          <a:p>
            <a:r>
              <a:rPr lang="en-US" sz="2000" dirty="0">
                <a:solidFill>
                  <a:srgbClr val="FFFF00"/>
                </a:solidFill>
                <a:latin typeface="Times New Roman" charset="0"/>
                <a:ea typeface="Times New Roman" charset="0"/>
                <a:cs typeface="Times New Roman" charset="0"/>
              </a:rPr>
              <a:t>Christ secretly returns to snatch away Christians</a:t>
            </a:r>
          </a:p>
        </p:txBody>
      </p:sp>
      <p:sp>
        <p:nvSpPr>
          <p:cNvPr id="31" name="Cross 30"/>
          <p:cNvSpPr/>
          <p:nvPr/>
        </p:nvSpPr>
        <p:spPr>
          <a:xfrm rot="2809461">
            <a:off x="2631949" y="5248650"/>
            <a:ext cx="432050" cy="436008"/>
          </a:xfrm>
          <a:prstGeom prst="plus">
            <a:avLst>
              <a:gd name="adj" fmla="val 38808"/>
            </a:avLst>
          </a:prstGeom>
          <a:ln w="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32" name="TextBox 31"/>
          <p:cNvSpPr txBox="1"/>
          <p:nvPr/>
        </p:nvSpPr>
        <p:spPr>
          <a:xfrm>
            <a:off x="7579364" y="3160455"/>
            <a:ext cx="1504442" cy="1938992"/>
          </a:xfrm>
          <a:prstGeom prst="rect">
            <a:avLst/>
          </a:prstGeom>
          <a:noFill/>
          <a:ln>
            <a:solidFill>
              <a:srgbClr val="FFFF00"/>
            </a:solidFill>
          </a:ln>
        </p:spPr>
        <p:txBody>
          <a:bodyPr wrap="square" rtlCol="0">
            <a:spAutoFit/>
          </a:bodyPr>
          <a:lstStyle/>
          <a:p>
            <a:r>
              <a:rPr lang="en-US" sz="2000" dirty="0">
                <a:solidFill>
                  <a:srgbClr val="FFFF00"/>
                </a:solidFill>
                <a:latin typeface="Times New Roman" charset="0"/>
                <a:ea typeface="Times New Roman" charset="0"/>
                <a:cs typeface="Times New Roman" charset="0"/>
              </a:rPr>
              <a:t>Satan released; Final battle; wicked raised to judgment</a:t>
            </a:r>
          </a:p>
        </p:txBody>
      </p:sp>
      <p:sp>
        <p:nvSpPr>
          <p:cNvPr id="34" name="Cross 33"/>
          <p:cNvSpPr/>
          <p:nvPr/>
        </p:nvSpPr>
        <p:spPr>
          <a:xfrm rot="2809461">
            <a:off x="4520254" y="5248650"/>
            <a:ext cx="432050" cy="436008"/>
          </a:xfrm>
          <a:prstGeom prst="plus">
            <a:avLst>
              <a:gd name="adj" fmla="val 38808"/>
            </a:avLst>
          </a:prstGeom>
          <a:ln w="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cxnSp>
        <p:nvCxnSpPr>
          <p:cNvPr id="40" name="Straight Connector 39"/>
          <p:cNvCxnSpPr>
            <a:cxnSpLocks/>
          </p:cNvCxnSpPr>
          <p:nvPr/>
        </p:nvCxnSpPr>
        <p:spPr>
          <a:xfrm>
            <a:off x="48864" y="3089106"/>
            <a:ext cx="9095136"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41" name="TextBox 40"/>
          <p:cNvSpPr txBox="1"/>
          <p:nvPr/>
        </p:nvSpPr>
        <p:spPr>
          <a:xfrm>
            <a:off x="0" y="32107"/>
            <a:ext cx="3417066" cy="800219"/>
          </a:xfrm>
          <a:prstGeom prst="rect">
            <a:avLst/>
          </a:prstGeom>
          <a:noFill/>
        </p:spPr>
        <p:txBody>
          <a:bodyPr wrap="square" rtlCol="0">
            <a:spAutoFit/>
          </a:bodyPr>
          <a:lstStyle/>
          <a:p>
            <a:pPr algn="ctr"/>
            <a:r>
              <a:rPr lang="en-US" sz="2300" u="sng" dirty="0">
                <a:solidFill>
                  <a:schemeClr val="bg1"/>
                </a:solidFill>
                <a:latin typeface="Times New Roman" charset="0"/>
                <a:ea typeface="Times New Roman" charset="0"/>
                <a:cs typeface="Times New Roman" charset="0"/>
              </a:rPr>
              <a:t>Amillennial</a:t>
            </a:r>
            <a:br>
              <a:rPr lang="en-US" sz="2300" u="sng" dirty="0">
                <a:solidFill>
                  <a:schemeClr val="bg1"/>
                </a:solidFill>
                <a:latin typeface="Times New Roman" charset="0"/>
                <a:ea typeface="Times New Roman" charset="0"/>
                <a:cs typeface="Times New Roman" charset="0"/>
              </a:rPr>
            </a:br>
            <a:r>
              <a:rPr lang="en-US" sz="2300" u="sng" dirty="0">
                <a:solidFill>
                  <a:schemeClr val="bg1"/>
                </a:solidFill>
                <a:latin typeface="Times New Roman" charset="0"/>
                <a:ea typeface="Times New Roman" charset="0"/>
                <a:cs typeface="Times New Roman" charset="0"/>
              </a:rPr>
              <a:t>Post-Tribulation Rapture</a:t>
            </a:r>
          </a:p>
        </p:txBody>
      </p:sp>
      <p:cxnSp>
        <p:nvCxnSpPr>
          <p:cNvPr id="42" name="Straight Connector 41"/>
          <p:cNvCxnSpPr/>
          <p:nvPr/>
        </p:nvCxnSpPr>
        <p:spPr>
          <a:xfrm>
            <a:off x="474239" y="1152338"/>
            <a:ext cx="0" cy="1080120"/>
          </a:xfrm>
          <a:prstGeom prst="line">
            <a:avLst/>
          </a:prstGeom>
          <a:ln w="82550">
            <a:solidFill>
              <a:srgbClr val="FFFF00"/>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flipH="1">
            <a:off x="186207" y="1512378"/>
            <a:ext cx="576064" cy="0"/>
          </a:xfrm>
          <a:prstGeom prst="line">
            <a:avLst/>
          </a:prstGeom>
          <a:ln w="82550">
            <a:solidFill>
              <a:srgbClr val="FFFF00"/>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flipH="1">
            <a:off x="131268" y="2893209"/>
            <a:ext cx="8919490" cy="0"/>
          </a:xfrm>
          <a:prstGeom prst="line">
            <a:avLst/>
          </a:prstGeom>
          <a:ln w="82550">
            <a:solidFill>
              <a:srgbClr val="FFFF00"/>
            </a:solidFill>
            <a:headEnd type="triangle" w="med" len="lg"/>
            <a:tailEnd type="none"/>
          </a:ln>
          <a:effectLst/>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894197" y="802055"/>
            <a:ext cx="3048735" cy="1938992"/>
          </a:xfrm>
          <a:prstGeom prst="rect">
            <a:avLst/>
          </a:prstGeom>
          <a:solidFill>
            <a:schemeClr val="bg1"/>
          </a:solidFill>
          <a:ln>
            <a:solidFill>
              <a:srgbClr val="FFFF00"/>
            </a:solidFill>
          </a:ln>
        </p:spPr>
        <p:txBody>
          <a:bodyPr wrap="square" rtlCol="0">
            <a:spAutoFit/>
          </a:bodyPr>
          <a:lstStyle/>
          <a:p>
            <a:r>
              <a:rPr lang="en-US" sz="2000" dirty="0">
                <a:latin typeface="Times New Roman" charset="0"/>
                <a:ea typeface="Times New Roman" charset="0"/>
                <a:cs typeface="Times New Roman" charset="0"/>
              </a:rPr>
              <a:t>Tribulations through history, increase toward the end.</a:t>
            </a:r>
          </a:p>
          <a:p>
            <a:r>
              <a:rPr lang="en-US" sz="2000" dirty="0">
                <a:latin typeface="Times New Roman" charset="0"/>
                <a:ea typeface="Times New Roman" charset="0"/>
                <a:cs typeface="Times New Roman" charset="0"/>
              </a:rPr>
              <a:t>Christ reigns in Heaven. Martyrs are raised in heaven and rule with Him</a:t>
            </a:r>
          </a:p>
        </p:txBody>
      </p:sp>
      <p:sp>
        <p:nvSpPr>
          <p:cNvPr id="49" name="Cross 48"/>
          <p:cNvSpPr/>
          <p:nvPr/>
        </p:nvSpPr>
        <p:spPr>
          <a:xfrm rot="2809461">
            <a:off x="3989693" y="2333367"/>
            <a:ext cx="432050" cy="436008"/>
          </a:xfrm>
          <a:prstGeom prst="plus">
            <a:avLst>
              <a:gd name="adj" fmla="val 38808"/>
            </a:avLst>
          </a:prstGeom>
          <a:ln w="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51" name="TextBox 50"/>
          <p:cNvSpPr txBox="1"/>
          <p:nvPr/>
        </p:nvSpPr>
        <p:spPr>
          <a:xfrm>
            <a:off x="3942933" y="0"/>
            <a:ext cx="4106003" cy="1323439"/>
          </a:xfrm>
          <a:prstGeom prst="rect">
            <a:avLst/>
          </a:prstGeom>
          <a:noFill/>
        </p:spPr>
        <p:txBody>
          <a:bodyPr wrap="square" rtlCol="0">
            <a:spAutoFit/>
          </a:bodyPr>
          <a:lstStyle/>
          <a:p>
            <a:r>
              <a:rPr lang="en-US" sz="2000" dirty="0">
                <a:solidFill>
                  <a:srgbClr val="FFFF00"/>
                </a:solidFill>
                <a:latin typeface="Times New Roman" charset="0"/>
                <a:ea typeface="Times New Roman" charset="0"/>
                <a:cs typeface="Times New Roman" charset="0"/>
              </a:rPr>
              <a:t>At Return of Christ:</a:t>
            </a:r>
          </a:p>
          <a:p>
            <a:pPr marL="182563" indent="-182563">
              <a:buFont typeface="Arial" panose="020B0604020202020204" pitchFamily="34" charset="0"/>
              <a:buChar char="•"/>
            </a:pPr>
            <a:r>
              <a:rPr lang="en-US" sz="2000" dirty="0">
                <a:solidFill>
                  <a:srgbClr val="FFFF00"/>
                </a:solidFill>
                <a:latin typeface="Times New Roman" charset="0"/>
                <a:ea typeface="Times New Roman" charset="0"/>
                <a:cs typeface="Times New Roman" charset="0"/>
              </a:rPr>
              <a:t>Resurrection of the Dead</a:t>
            </a:r>
          </a:p>
          <a:p>
            <a:pPr marL="182563" indent="-182563">
              <a:buFont typeface="Arial" panose="020B0604020202020204" pitchFamily="34" charset="0"/>
              <a:buChar char="•"/>
            </a:pPr>
            <a:r>
              <a:rPr lang="en-US" sz="2000" dirty="0">
                <a:solidFill>
                  <a:srgbClr val="FFFF00"/>
                </a:solidFill>
                <a:latin typeface="Times New Roman" charset="0"/>
                <a:ea typeface="Times New Roman" charset="0"/>
                <a:cs typeface="Times New Roman" charset="0"/>
              </a:rPr>
              <a:t>Christians are snatched up to Christ in the air;</a:t>
            </a:r>
          </a:p>
        </p:txBody>
      </p:sp>
      <p:sp>
        <p:nvSpPr>
          <p:cNvPr id="28" name="TextBox 27"/>
          <p:cNvSpPr txBox="1"/>
          <p:nvPr/>
        </p:nvSpPr>
        <p:spPr>
          <a:xfrm>
            <a:off x="5019938" y="4392543"/>
            <a:ext cx="2559425" cy="1015663"/>
          </a:xfrm>
          <a:prstGeom prst="rect">
            <a:avLst/>
          </a:prstGeom>
          <a:solidFill>
            <a:schemeClr val="bg1"/>
          </a:solidFill>
          <a:ln>
            <a:solidFill>
              <a:srgbClr val="FFFF00"/>
            </a:solidFill>
          </a:ln>
        </p:spPr>
        <p:txBody>
          <a:bodyPr wrap="square" rtlCol="0">
            <a:spAutoFit/>
          </a:bodyPr>
          <a:lstStyle/>
          <a:p>
            <a:r>
              <a:rPr lang="en-US" sz="2000" dirty="0">
                <a:latin typeface="Times New Roman" charset="0"/>
                <a:ea typeface="Times New Roman" charset="0"/>
                <a:cs typeface="Times New Roman" charset="0"/>
              </a:rPr>
              <a:t>Satan bound; 1000 year reign of Christ &amp; Christians on Earth</a:t>
            </a:r>
          </a:p>
        </p:txBody>
      </p:sp>
      <p:cxnSp>
        <p:nvCxnSpPr>
          <p:cNvPr id="3" name="Straight Arrow Connector 2">
            <a:extLst>
              <a:ext uri="{FF2B5EF4-FFF2-40B4-BE49-F238E27FC236}">
                <a16:creationId xmlns:a16="http://schemas.microsoft.com/office/drawing/2014/main" id="{41CA87BF-FF10-984D-A479-A9699B0E523B}"/>
              </a:ext>
            </a:extLst>
          </p:cNvPr>
          <p:cNvCxnSpPr/>
          <p:nvPr/>
        </p:nvCxnSpPr>
        <p:spPr>
          <a:xfrm flipV="1">
            <a:off x="4096786" y="1286020"/>
            <a:ext cx="0" cy="934517"/>
          </a:xfrm>
          <a:prstGeom prst="straightConnector1">
            <a:avLst/>
          </a:prstGeom>
          <a:ln w="50800">
            <a:solidFill>
              <a:srgbClr val="FFFF00"/>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29" name="Straight Arrow Connector 28">
            <a:extLst>
              <a:ext uri="{FF2B5EF4-FFF2-40B4-BE49-F238E27FC236}">
                <a16:creationId xmlns:a16="http://schemas.microsoft.com/office/drawing/2014/main" id="{6347FBCD-7F48-2840-81C0-C25D9F77386B}"/>
              </a:ext>
            </a:extLst>
          </p:cNvPr>
          <p:cNvCxnSpPr>
            <a:cxnSpLocks/>
          </p:cNvCxnSpPr>
          <p:nvPr/>
        </p:nvCxnSpPr>
        <p:spPr>
          <a:xfrm>
            <a:off x="4211960" y="1280240"/>
            <a:ext cx="0" cy="940297"/>
          </a:xfrm>
          <a:prstGeom prst="straightConnector1">
            <a:avLst/>
          </a:prstGeom>
          <a:ln w="50800">
            <a:solidFill>
              <a:srgbClr val="FFFF00"/>
            </a:solidFill>
            <a:tailEnd type="triangle" w="lg" len="lg"/>
          </a:ln>
        </p:spPr>
        <p:style>
          <a:lnRef idx="2">
            <a:schemeClr val="accent1"/>
          </a:lnRef>
          <a:fillRef idx="0">
            <a:schemeClr val="accent1"/>
          </a:fillRef>
          <a:effectRef idx="1">
            <a:schemeClr val="accent1"/>
          </a:effectRef>
          <a:fontRef idx="minor">
            <a:schemeClr val="tx1"/>
          </a:fontRef>
        </p:style>
      </p:cxnSp>
      <p:sp>
        <p:nvSpPr>
          <p:cNvPr id="33" name="TextBox 32">
            <a:extLst>
              <a:ext uri="{FF2B5EF4-FFF2-40B4-BE49-F238E27FC236}">
                <a16:creationId xmlns:a16="http://schemas.microsoft.com/office/drawing/2014/main" id="{22CA9FA0-292F-8340-B214-8202573A0249}"/>
              </a:ext>
            </a:extLst>
          </p:cNvPr>
          <p:cNvSpPr txBox="1"/>
          <p:nvPr/>
        </p:nvSpPr>
        <p:spPr>
          <a:xfrm>
            <a:off x="4327134" y="1255026"/>
            <a:ext cx="2762264" cy="1015663"/>
          </a:xfrm>
          <a:prstGeom prst="rect">
            <a:avLst/>
          </a:prstGeom>
          <a:noFill/>
        </p:spPr>
        <p:txBody>
          <a:bodyPr wrap="square" rtlCol="0">
            <a:spAutoFit/>
          </a:bodyPr>
          <a:lstStyle/>
          <a:p>
            <a:pPr marL="182563" indent="-182563">
              <a:buFont typeface="Arial" panose="020B0604020202020204" pitchFamily="34" charset="0"/>
              <a:buChar char="•"/>
            </a:pPr>
            <a:r>
              <a:rPr lang="en-US" sz="2000" dirty="0">
                <a:solidFill>
                  <a:srgbClr val="FFFF00"/>
                </a:solidFill>
                <a:latin typeface="Times New Roman" charset="0"/>
                <a:ea typeface="Times New Roman" charset="0"/>
                <a:cs typeface="Times New Roman" charset="0"/>
              </a:rPr>
              <a:t>New Spiritual bodies;</a:t>
            </a:r>
          </a:p>
          <a:p>
            <a:pPr marL="182563" indent="-182563">
              <a:buFont typeface="Arial" panose="020B0604020202020204" pitchFamily="34" charset="0"/>
              <a:buChar char="•"/>
            </a:pPr>
            <a:r>
              <a:rPr lang="en-US" sz="2000" dirty="0">
                <a:solidFill>
                  <a:srgbClr val="FFFF00"/>
                </a:solidFill>
                <a:latin typeface="Times New Roman" charset="0"/>
                <a:ea typeface="Times New Roman" charset="0"/>
                <a:cs typeface="Times New Roman" charset="0"/>
              </a:rPr>
              <a:t>Return with Christ</a:t>
            </a:r>
          </a:p>
          <a:p>
            <a:r>
              <a:rPr lang="en-US" sz="2000" dirty="0">
                <a:solidFill>
                  <a:srgbClr val="FFFF00"/>
                </a:solidFill>
                <a:latin typeface="Times New Roman" charset="0"/>
                <a:ea typeface="Times New Roman" charset="0"/>
                <a:cs typeface="Times New Roman" charset="0"/>
              </a:rPr>
              <a:t>(One Event)</a:t>
            </a:r>
          </a:p>
        </p:txBody>
      </p:sp>
      <p:sp>
        <p:nvSpPr>
          <p:cNvPr id="35" name="TextBox 34">
            <a:extLst>
              <a:ext uri="{FF2B5EF4-FFF2-40B4-BE49-F238E27FC236}">
                <a16:creationId xmlns:a16="http://schemas.microsoft.com/office/drawing/2014/main" id="{8FFE6368-578C-E34A-A9BE-DBEB5404471A}"/>
              </a:ext>
            </a:extLst>
          </p:cNvPr>
          <p:cNvSpPr txBox="1"/>
          <p:nvPr/>
        </p:nvSpPr>
        <p:spPr>
          <a:xfrm>
            <a:off x="5674649" y="2119119"/>
            <a:ext cx="2575154" cy="707886"/>
          </a:xfrm>
          <a:prstGeom prst="rect">
            <a:avLst/>
          </a:prstGeom>
          <a:noFill/>
        </p:spPr>
        <p:txBody>
          <a:bodyPr wrap="square" rtlCol="0">
            <a:spAutoFit/>
          </a:bodyPr>
          <a:lstStyle/>
          <a:p>
            <a:r>
              <a:rPr lang="en-US" sz="2000" dirty="0">
                <a:solidFill>
                  <a:schemeClr val="bg1"/>
                </a:solidFill>
                <a:latin typeface="Times New Roman" charset="0"/>
                <a:ea typeface="Times New Roman" charset="0"/>
                <a:cs typeface="Times New Roman" charset="0"/>
              </a:rPr>
              <a:t>Judgment;  New heavens /new earth</a:t>
            </a:r>
          </a:p>
        </p:txBody>
      </p:sp>
      <p:cxnSp>
        <p:nvCxnSpPr>
          <p:cNvPr id="37" name="Straight Arrow Connector 36">
            <a:extLst>
              <a:ext uri="{FF2B5EF4-FFF2-40B4-BE49-F238E27FC236}">
                <a16:creationId xmlns:a16="http://schemas.microsoft.com/office/drawing/2014/main" id="{88639A29-29AC-3E48-925F-EBD9B87823A6}"/>
              </a:ext>
            </a:extLst>
          </p:cNvPr>
          <p:cNvCxnSpPr/>
          <p:nvPr/>
        </p:nvCxnSpPr>
        <p:spPr>
          <a:xfrm flipV="1">
            <a:off x="2866700" y="4399334"/>
            <a:ext cx="0" cy="934517"/>
          </a:xfrm>
          <a:prstGeom prst="straightConnector1">
            <a:avLst/>
          </a:prstGeom>
          <a:ln w="50800">
            <a:solidFill>
              <a:srgbClr val="FFFF00"/>
            </a:solidFill>
            <a:tailEnd type="triangle" w="lg" len="lg"/>
          </a:ln>
        </p:spPr>
        <p:style>
          <a:lnRef idx="2">
            <a:schemeClr val="accent1"/>
          </a:lnRef>
          <a:fillRef idx="0">
            <a:schemeClr val="accent1"/>
          </a:fillRef>
          <a:effectRef idx="1">
            <a:schemeClr val="accent1"/>
          </a:effectRef>
          <a:fontRef idx="minor">
            <a:schemeClr val="tx1"/>
          </a:fontRef>
        </p:style>
      </p:cxnSp>
      <p:sp>
        <p:nvSpPr>
          <p:cNvPr id="38" name="TextBox 37">
            <a:extLst>
              <a:ext uri="{FF2B5EF4-FFF2-40B4-BE49-F238E27FC236}">
                <a16:creationId xmlns:a16="http://schemas.microsoft.com/office/drawing/2014/main" id="{FFA5CA98-A288-1946-B5F8-0626D3040AA2}"/>
              </a:ext>
            </a:extLst>
          </p:cNvPr>
          <p:cNvSpPr txBox="1"/>
          <p:nvPr/>
        </p:nvSpPr>
        <p:spPr>
          <a:xfrm>
            <a:off x="3060204" y="4686552"/>
            <a:ext cx="1324609" cy="707886"/>
          </a:xfrm>
          <a:prstGeom prst="rect">
            <a:avLst/>
          </a:prstGeom>
          <a:solidFill>
            <a:schemeClr val="bg1"/>
          </a:solidFill>
          <a:ln>
            <a:solidFill>
              <a:srgbClr val="FFFF00"/>
            </a:solidFill>
          </a:ln>
        </p:spPr>
        <p:txBody>
          <a:bodyPr wrap="square" rtlCol="0">
            <a:spAutoFit/>
          </a:bodyPr>
          <a:lstStyle/>
          <a:p>
            <a:r>
              <a:rPr lang="en-US" sz="2000" dirty="0">
                <a:latin typeface="Times New Roman" charset="0"/>
                <a:ea typeface="Times New Roman" charset="0"/>
                <a:cs typeface="Times New Roman" charset="0"/>
              </a:rPr>
              <a:t>The Great Tribulation</a:t>
            </a:r>
          </a:p>
        </p:txBody>
      </p:sp>
      <p:cxnSp>
        <p:nvCxnSpPr>
          <p:cNvPr id="39" name="Straight Arrow Connector 38">
            <a:extLst>
              <a:ext uri="{FF2B5EF4-FFF2-40B4-BE49-F238E27FC236}">
                <a16:creationId xmlns:a16="http://schemas.microsoft.com/office/drawing/2014/main" id="{962D4B01-8628-4E46-AD68-2195D69A9942}"/>
              </a:ext>
            </a:extLst>
          </p:cNvPr>
          <p:cNvCxnSpPr>
            <a:cxnSpLocks/>
          </p:cNvCxnSpPr>
          <p:nvPr/>
        </p:nvCxnSpPr>
        <p:spPr>
          <a:xfrm>
            <a:off x="4711389" y="4350011"/>
            <a:ext cx="0" cy="940297"/>
          </a:xfrm>
          <a:prstGeom prst="straightConnector1">
            <a:avLst/>
          </a:prstGeom>
          <a:ln w="50800">
            <a:solidFill>
              <a:srgbClr val="FFFF00"/>
            </a:solidFill>
            <a:tailEnd type="triangle" w="lg" len="lg"/>
          </a:ln>
        </p:spPr>
        <p:style>
          <a:lnRef idx="2">
            <a:schemeClr val="accent1"/>
          </a:lnRef>
          <a:fillRef idx="0">
            <a:schemeClr val="accent1"/>
          </a:fillRef>
          <a:effectRef idx="1">
            <a:schemeClr val="accent1"/>
          </a:effectRef>
          <a:fontRef idx="minor">
            <a:schemeClr val="tx1"/>
          </a:fontRef>
        </p:style>
      </p:cxnSp>
      <p:sp>
        <p:nvSpPr>
          <p:cNvPr id="46" name="TextBox 45">
            <a:extLst>
              <a:ext uri="{FF2B5EF4-FFF2-40B4-BE49-F238E27FC236}">
                <a16:creationId xmlns:a16="http://schemas.microsoft.com/office/drawing/2014/main" id="{333877AB-39E5-D140-938A-B993BE86B0FB}"/>
              </a:ext>
            </a:extLst>
          </p:cNvPr>
          <p:cNvSpPr txBox="1"/>
          <p:nvPr/>
        </p:nvSpPr>
        <p:spPr>
          <a:xfrm>
            <a:off x="4076264" y="3048711"/>
            <a:ext cx="1131891" cy="1323439"/>
          </a:xfrm>
          <a:prstGeom prst="rect">
            <a:avLst/>
          </a:prstGeom>
          <a:noFill/>
        </p:spPr>
        <p:txBody>
          <a:bodyPr wrap="square" rtlCol="0">
            <a:spAutoFit/>
          </a:bodyPr>
          <a:lstStyle/>
          <a:p>
            <a:pPr algn="ctr"/>
            <a:r>
              <a:rPr lang="en-US" sz="2000" dirty="0">
                <a:solidFill>
                  <a:srgbClr val="FFFF00"/>
                </a:solidFill>
                <a:latin typeface="Times New Roman" charset="0"/>
                <a:ea typeface="Times New Roman" charset="0"/>
                <a:cs typeface="Times New Roman" charset="0"/>
              </a:rPr>
              <a:t>Second coming</a:t>
            </a:r>
          </a:p>
          <a:p>
            <a:pPr algn="ctr"/>
            <a:r>
              <a:rPr lang="en-US" sz="2000" dirty="0">
                <a:solidFill>
                  <a:srgbClr val="FFFF00"/>
                </a:solidFill>
                <a:latin typeface="Times New Roman" charset="0"/>
                <a:ea typeface="Times New Roman" charset="0"/>
                <a:cs typeface="Times New Roman" charset="0"/>
              </a:rPr>
              <a:t>(with</a:t>
            </a:r>
          </a:p>
          <a:p>
            <a:pPr algn="ctr"/>
            <a:r>
              <a:rPr lang="en-US" sz="2000" dirty="0">
                <a:solidFill>
                  <a:srgbClr val="FFFF00"/>
                </a:solidFill>
                <a:latin typeface="Times New Roman" charset="0"/>
                <a:ea typeface="Times New Roman" charset="0"/>
                <a:cs typeface="Times New Roman" charset="0"/>
              </a:rPr>
              <a:t>Church)</a:t>
            </a:r>
          </a:p>
        </p:txBody>
      </p:sp>
    </p:spTree>
    <p:extLst>
      <p:ext uri="{BB962C8B-B14F-4D97-AF65-F5344CB8AC3E}">
        <p14:creationId xmlns:p14="http://schemas.microsoft.com/office/powerpoint/2010/main" val="1882903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1 Thessalonians 4:13-18</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93784"/>
          </a:xfrm>
          <a:prstGeom prst="rect">
            <a:avLst/>
          </a:prstGeom>
          <a:noFill/>
          <a:ln w="9525">
            <a:noFill/>
            <a:miter lim="800000"/>
            <a:headEnd/>
            <a:tailEnd/>
          </a:ln>
        </p:spPr>
        <p:txBody>
          <a:bodyPr wrap="square">
            <a:prstTxWarp prst="textNoShape">
              <a:avLst/>
            </a:prstTxWarp>
            <a:spAutoFit/>
          </a:bodyPr>
          <a:lstStyle/>
          <a:p>
            <a:pPr>
              <a:spcAft>
                <a:spcPts val="0"/>
              </a:spcAft>
            </a:pPr>
            <a:r>
              <a:rPr lang="en-AU" sz="265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13 </a:t>
            </a:r>
            <a:r>
              <a:rPr lang="en-AU" sz="265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But we do not want you to be uninformed, brothers, about those who are asleep, that you may not grieve as others do who have no hope.  </a:t>
            </a:r>
            <a:r>
              <a:rPr lang="en-AU" sz="265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14 </a:t>
            </a:r>
            <a:r>
              <a:rPr lang="en-AU" sz="265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For since we believe that Jesus died and rose again, even so, through Jesus, God will bring with him those who have fallen asleep.  </a:t>
            </a:r>
            <a:r>
              <a:rPr lang="en-AU" sz="265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15 </a:t>
            </a:r>
            <a:r>
              <a:rPr lang="en-AU" sz="265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For this we declare to you by a word from the Lord, that we who are alive, who are left until the coming of the Lord, will not precede those who have fallen asleep.  </a:t>
            </a:r>
            <a:r>
              <a:rPr lang="en-AU" sz="265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16 </a:t>
            </a:r>
            <a:r>
              <a:rPr lang="en-AU" sz="265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For the Lord himself will descend from heaven with a cry of command, with the voice of an archangel, and with the sound of the trumpet of God.  And the dead in Christ will rise first.  </a:t>
            </a:r>
            <a:r>
              <a:rPr lang="en-AU" sz="265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17 </a:t>
            </a:r>
            <a:r>
              <a:rPr lang="en-AU" sz="265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Then we who are alive, who are left, will be caught up together with them in the clouds to meet the Lord in the air, and so we will always be with the Lord.  </a:t>
            </a:r>
            <a:r>
              <a:rPr lang="en-AU" sz="265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18 </a:t>
            </a:r>
            <a:r>
              <a:rPr lang="en-AU" sz="265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Therefore encourage one another with these words.</a:t>
            </a:r>
            <a:endParaRPr lang="en-GB" sz="265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1 Corinthians 15:50-58</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181359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832092"/>
          </a:xfrm>
          <a:prstGeom prst="rect">
            <a:avLst/>
          </a:prstGeom>
          <a:noFill/>
          <a:ln w="9525">
            <a:noFill/>
            <a:miter lim="800000"/>
            <a:headEnd/>
            <a:tailEnd/>
          </a:ln>
        </p:spPr>
        <p:txBody>
          <a:bodyPr wrap="square">
            <a:prstTxWarp prst="textNoShape">
              <a:avLst/>
            </a:prstTxWarp>
            <a:spAutoFit/>
          </a:bodyPr>
          <a:lstStyle/>
          <a:p>
            <a:pPr>
              <a:spcAft>
                <a:spcPts val="0"/>
              </a:spcAft>
            </a:pP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50 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I tell you this, brothers:  flesh and blood cannot inherit the kingdom of God, nor does the perishable inherit the imperishable.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51 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Behold!  I tell you a mystery.  We shall not all sleep, but we shall all be changed,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52 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in a moment, in the twinkling of an eye, at the last trumpet.  For the trumpet will sound, and the dead will be raised imperishable, and we shall be changed.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53 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For this perishable body must put on the imperishable, and this mortal body must put on immortality.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54 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When the perishable puts on the imperishable, and the mortal puts on immortality, then shall come to pass the saying that is written:</a:t>
            </a:r>
            <a:endParaRPr lang="en-GB" sz="28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977833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832092"/>
          </a:xfrm>
          <a:prstGeom prst="rect">
            <a:avLst/>
          </a:prstGeom>
          <a:noFill/>
          <a:ln w="9525">
            <a:noFill/>
            <a:miter lim="800000"/>
            <a:headEnd/>
            <a:tailEnd/>
          </a:ln>
        </p:spPr>
        <p:txBody>
          <a:bodyPr wrap="square">
            <a:prstTxWarp prst="textNoShape">
              <a:avLst/>
            </a:prstTxWarp>
            <a:spAutoFit/>
          </a:bodyPr>
          <a:lstStyle/>
          <a:p>
            <a:pPr marL="609600" indent="-609600">
              <a:tabLst>
                <a:tab pos="127000" algn="r"/>
                <a:tab pos="254000" algn="l"/>
              </a:tabLs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“Death is swallowed up in victory.” </a:t>
            </a:r>
          </a:p>
          <a:p>
            <a:pPr marL="609600" indent="-609600">
              <a:tabLst>
                <a:tab pos="127000" algn="r"/>
                <a:tab pos="254000" algn="l"/>
              </a:tabLs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55 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“O death, where is your victory? </a:t>
            </a:r>
          </a:p>
          <a:p>
            <a:pPr marL="609600" indent="-203200"/>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O death, where is your sting?” </a:t>
            </a:r>
          </a:p>
          <a:p>
            <a:pPr marL="609600" indent="-203200"/>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p>
          <a:p>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56 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The sting of death is sin, and the power of sin is the law.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57 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But thanks be to God, who gives us the victory through our Lord Jesus Christ. </a:t>
            </a:r>
          </a:p>
          <a:p>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p>
          <a:p>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58 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Therefore, my beloved brothers, be steadfast, immovable, always abounding in the work of the Lord, knowing that in the Lord your labour is not in vain.</a:t>
            </a:r>
            <a:endParaRPr lang="en-GB" sz="28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991352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0" y="-24286"/>
            <a:ext cx="9078162" cy="446276"/>
          </a:xfrm>
          <a:prstGeom prst="rect">
            <a:avLst/>
          </a:prstGeom>
          <a:noFill/>
        </p:spPr>
        <p:txBody>
          <a:bodyPr wrap="square" rtlCol="0">
            <a:spAutoFit/>
          </a:bodyPr>
          <a:lstStyle/>
          <a:p>
            <a:pPr algn="ctr"/>
            <a:r>
              <a:rPr lang="en-US" sz="2300" dirty="0">
                <a:solidFill>
                  <a:srgbClr val="FFFF00"/>
                </a:solidFill>
                <a:latin typeface="Times New Roman" charset="0"/>
                <a:ea typeface="Times New Roman" charset="0"/>
                <a:cs typeface="Times New Roman" charset="0"/>
              </a:rPr>
              <a:t>The Rapture:    Pre-Tribulation?    or;    Post-Tribulation?</a:t>
            </a:r>
            <a:endParaRPr lang="en-AU" sz="2300" dirty="0">
              <a:solidFill>
                <a:schemeClr val="bg1"/>
              </a:solidFill>
              <a:latin typeface="Times New Roman" charset="0"/>
              <a:ea typeface="Times New Roman" charset="0"/>
              <a:cs typeface="Times New Roman" charset="0"/>
            </a:endParaRPr>
          </a:p>
        </p:txBody>
      </p:sp>
      <p:sp>
        <p:nvSpPr>
          <p:cNvPr id="24" name="TextBox 23"/>
          <p:cNvSpPr txBox="1"/>
          <p:nvPr/>
        </p:nvSpPr>
        <p:spPr>
          <a:xfrm>
            <a:off x="0" y="399035"/>
            <a:ext cx="9144000" cy="707886"/>
          </a:xfrm>
          <a:prstGeom prst="rect">
            <a:avLst/>
          </a:prstGeom>
          <a:noFill/>
        </p:spPr>
        <p:txBody>
          <a:bodyPr wrap="square" rtlCol="0">
            <a:spAutoFit/>
          </a:bodyPr>
          <a:lstStyle/>
          <a:p>
            <a:pPr marL="273050" indent="-273050">
              <a:buFont typeface="Arial" charset="0"/>
              <a:buChar char="•"/>
            </a:pPr>
            <a:r>
              <a:rPr lang="en-US" sz="2000" dirty="0">
                <a:solidFill>
                  <a:schemeClr val="bg1"/>
                </a:solidFill>
                <a:latin typeface="Times New Roman" charset="0"/>
                <a:ea typeface="Times New Roman" charset="0"/>
                <a:cs typeface="Times New Roman" charset="0"/>
              </a:rPr>
              <a:t>“Rapture” (Latin “</a:t>
            </a:r>
            <a:r>
              <a:rPr lang="en-US" sz="2000" dirty="0" err="1">
                <a:solidFill>
                  <a:schemeClr val="bg1"/>
                </a:solidFill>
                <a:latin typeface="Times New Roman" charset="0"/>
                <a:ea typeface="Times New Roman" charset="0"/>
                <a:cs typeface="Times New Roman" charset="0"/>
              </a:rPr>
              <a:t>rapio</a:t>
            </a:r>
            <a:r>
              <a:rPr lang="en-US" sz="2000" dirty="0">
                <a:solidFill>
                  <a:schemeClr val="bg1"/>
                </a:solidFill>
                <a:latin typeface="Times New Roman" charset="0"/>
                <a:ea typeface="Times New Roman" charset="0"/>
                <a:cs typeface="Times New Roman" charset="0"/>
              </a:rPr>
              <a:t>”) from the Greek   </a:t>
            </a:r>
            <a:r>
              <a:rPr lang="en-AU" sz="2000" dirty="0" err="1">
                <a:solidFill>
                  <a:schemeClr val="bg1"/>
                </a:solidFill>
              </a:rPr>
              <a:t>ἁρ</a:t>
            </a:r>
            <a:r>
              <a:rPr lang="en-AU" sz="2000" dirty="0">
                <a:solidFill>
                  <a:schemeClr val="bg1"/>
                </a:solidFill>
              </a:rPr>
              <a:t>π</a:t>
            </a:r>
            <a:r>
              <a:rPr lang="en-AU" sz="2000" dirty="0" err="1">
                <a:solidFill>
                  <a:schemeClr val="bg1"/>
                </a:solidFill>
              </a:rPr>
              <a:t>άζω</a:t>
            </a:r>
            <a:r>
              <a:rPr lang="en-AU" sz="2000" dirty="0">
                <a:solidFill>
                  <a:schemeClr val="bg1"/>
                </a:solidFill>
              </a:rPr>
              <a:t>  (</a:t>
            </a:r>
            <a:r>
              <a:rPr lang="en-AU" sz="2000" dirty="0" err="1">
                <a:solidFill>
                  <a:schemeClr val="bg1"/>
                </a:solidFill>
              </a:rPr>
              <a:t>harpazō</a:t>
            </a:r>
            <a:r>
              <a:rPr lang="en-AU" sz="2000" dirty="0">
                <a:solidFill>
                  <a:schemeClr val="bg1"/>
                </a:solidFill>
              </a:rPr>
              <a:t>)</a:t>
            </a:r>
            <a:r>
              <a:rPr lang="en-AU" sz="2000" dirty="0">
                <a:solidFill>
                  <a:schemeClr val="bg1"/>
                </a:solidFill>
                <a:latin typeface="Times New Roman" panose="02020603050405020304" pitchFamily="18" charset="0"/>
                <a:cs typeface="Times New Roman" panose="02020603050405020304" pitchFamily="18" charset="0"/>
              </a:rPr>
              <a:t> – “Snatch away”</a:t>
            </a:r>
          </a:p>
          <a:p>
            <a:pPr marL="273050" indent="-273050">
              <a:buFont typeface="Arial" charset="0"/>
              <a:buChar char="•"/>
            </a:pPr>
            <a:r>
              <a:rPr lang="en-AU" sz="2000" dirty="0">
                <a:solidFill>
                  <a:schemeClr val="bg1"/>
                </a:solidFill>
                <a:latin typeface="Times New Roman" panose="02020603050405020304" pitchFamily="18" charset="0"/>
                <a:cs typeface="Times New Roman" panose="02020603050405020304" pitchFamily="18" charset="0"/>
              </a:rPr>
              <a:t>“Tribulation”  The trouble/big trouble that Christians go through. </a:t>
            </a:r>
            <a:endParaRPr lang="en-AU" sz="2000" dirty="0">
              <a:solidFill>
                <a:schemeClr val="bg1"/>
              </a:solidFill>
              <a:latin typeface="Times New Roman" panose="02020603050405020304" pitchFamily="18" charset="0"/>
              <a:ea typeface="Times New Roman" charset="0"/>
              <a:cs typeface="Times New Roman" panose="02020603050405020304" pitchFamily="18" charset="0"/>
            </a:endParaRPr>
          </a:p>
        </p:txBody>
      </p:sp>
      <p:sp>
        <p:nvSpPr>
          <p:cNvPr id="10" name="TextBox 9">
            <a:extLst>
              <a:ext uri="{FF2B5EF4-FFF2-40B4-BE49-F238E27FC236}">
                <a16:creationId xmlns:a16="http://schemas.microsoft.com/office/drawing/2014/main" id="{08DE5BD0-182F-AF48-82B2-EFFBB8704472}"/>
              </a:ext>
            </a:extLst>
          </p:cNvPr>
          <p:cNvSpPr txBox="1"/>
          <p:nvPr/>
        </p:nvSpPr>
        <p:spPr>
          <a:xfrm>
            <a:off x="0" y="1260229"/>
            <a:ext cx="9078162" cy="446276"/>
          </a:xfrm>
          <a:prstGeom prst="rect">
            <a:avLst/>
          </a:prstGeom>
          <a:noFill/>
        </p:spPr>
        <p:txBody>
          <a:bodyPr wrap="square" rtlCol="0">
            <a:spAutoFit/>
          </a:bodyPr>
          <a:lstStyle/>
          <a:p>
            <a:r>
              <a:rPr lang="en-US" sz="2300" dirty="0">
                <a:solidFill>
                  <a:srgbClr val="FFFF00"/>
                </a:solidFill>
                <a:latin typeface="Times New Roman" charset="0"/>
                <a:ea typeface="Times New Roman" charset="0"/>
                <a:cs typeface="Times New Roman" charset="0"/>
              </a:rPr>
              <a:t>Post-Tribulation Rapture</a:t>
            </a:r>
            <a:endParaRPr lang="en-AU" sz="2300" dirty="0">
              <a:solidFill>
                <a:schemeClr val="bg1"/>
              </a:solidFill>
              <a:latin typeface="Times New Roman" charset="0"/>
              <a:ea typeface="Times New Roman" charset="0"/>
              <a:cs typeface="Times New Roman" charset="0"/>
            </a:endParaRPr>
          </a:p>
        </p:txBody>
      </p:sp>
      <p:sp>
        <p:nvSpPr>
          <p:cNvPr id="11" name="TextBox 10">
            <a:extLst>
              <a:ext uri="{FF2B5EF4-FFF2-40B4-BE49-F238E27FC236}">
                <a16:creationId xmlns:a16="http://schemas.microsoft.com/office/drawing/2014/main" id="{A3A08F2D-1413-764B-8E2B-1CD6DF4039FF}"/>
              </a:ext>
            </a:extLst>
          </p:cNvPr>
          <p:cNvSpPr txBox="1"/>
          <p:nvPr/>
        </p:nvSpPr>
        <p:spPr>
          <a:xfrm>
            <a:off x="0" y="1596463"/>
            <a:ext cx="9144000" cy="1015663"/>
          </a:xfrm>
          <a:prstGeom prst="rect">
            <a:avLst/>
          </a:prstGeom>
          <a:noFill/>
        </p:spPr>
        <p:txBody>
          <a:bodyPr wrap="square" rtlCol="0">
            <a:spAutoFit/>
          </a:bodyPr>
          <a:lstStyle/>
          <a:p>
            <a:pPr marL="273050" indent="-273050">
              <a:buFont typeface="Arial" charset="0"/>
              <a:buChar char="•"/>
            </a:pPr>
            <a:r>
              <a:rPr lang="en-US" sz="2000" dirty="0">
                <a:solidFill>
                  <a:schemeClr val="bg1"/>
                </a:solidFill>
                <a:latin typeface="Times New Roman" charset="0"/>
                <a:ea typeface="Times New Roman" charset="0"/>
                <a:cs typeface="Times New Roman" charset="0"/>
              </a:rPr>
              <a:t>Until the </a:t>
            </a:r>
            <a:r>
              <a:rPr lang="en-US" sz="2000" dirty="0" err="1">
                <a:solidFill>
                  <a:schemeClr val="bg1"/>
                </a:solidFill>
                <a:latin typeface="Times New Roman" charset="0"/>
                <a:ea typeface="Times New Roman" charset="0"/>
                <a:cs typeface="Times New Roman" charset="0"/>
              </a:rPr>
              <a:t>1800’s</a:t>
            </a:r>
            <a:r>
              <a:rPr lang="en-US" sz="2000" dirty="0">
                <a:solidFill>
                  <a:schemeClr val="bg1"/>
                </a:solidFill>
                <a:latin typeface="Times New Roman" charset="0"/>
                <a:ea typeface="Times New Roman" charset="0"/>
                <a:cs typeface="Times New Roman" charset="0"/>
              </a:rPr>
              <a:t> the only view held in the Christian Church</a:t>
            </a:r>
          </a:p>
          <a:p>
            <a:pPr marL="273050" indent="-273050">
              <a:buFont typeface="Arial" charset="0"/>
              <a:buChar char="•"/>
            </a:pPr>
            <a:r>
              <a:rPr lang="en-US" sz="2000" dirty="0">
                <a:solidFill>
                  <a:schemeClr val="bg1"/>
                </a:solidFill>
                <a:latin typeface="Times New Roman" charset="0"/>
                <a:ea typeface="Times New Roman" charset="0"/>
                <a:cs typeface="Times New Roman" charset="0"/>
              </a:rPr>
              <a:t>Today is the belief of most Christians in the world</a:t>
            </a:r>
            <a:br>
              <a:rPr lang="en-US" sz="2000" dirty="0">
                <a:solidFill>
                  <a:schemeClr val="bg1"/>
                </a:solidFill>
                <a:latin typeface="Times New Roman" charset="0"/>
                <a:ea typeface="Times New Roman" charset="0"/>
                <a:cs typeface="Times New Roman" charset="0"/>
              </a:rPr>
            </a:br>
            <a:r>
              <a:rPr lang="en-US" sz="2000" dirty="0">
                <a:solidFill>
                  <a:schemeClr val="bg1"/>
                </a:solidFill>
                <a:latin typeface="Times New Roman" charset="0"/>
                <a:ea typeface="Times New Roman" charset="0"/>
                <a:cs typeface="Times New Roman" charset="0"/>
              </a:rPr>
              <a:t>(except for United States evangelicalism)</a:t>
            </a:r>
          </a:p>
        </p:txBody>
      </p:sp>
      <p:sp>
        <p:nvSpPr>
          <p:cNvPr id="13" name="TextBox 12">
            <a:extLst>
              <a:ext uri="{FF2B5EF4-FFF2-40B4-BE49-F238E27FC236}">
                <a16:creationId xmlns:a16="http://schemas.microsoft.com/office/drawing/2014/main" id="{5B42EEB0-20DF-EB44-AC3E-3DF09E476613}"/>
              </a:ext>
            </a:extLst>
          </p:cNvPr>
          <p:cNvSpPr txBox="1"/>
          <p:nvPr/>
        </p:nvSpPr>
        <p:spPr>
          <a:xfrm>
            <a:off x="0" y="2761234"/>
            <a:ext cx="9144000" cy="1015663"/>
          </a:xfrm>
          <a:prstGeom prst="rect">
            <a:avLst/>
          </a:prstGeom>
          <a:noFill/>
        </p:spPr>
        <p:txBody>
          <a:bodyPr wrap="square" rtlCol="0">
            <a:spAutoFit/>
          </a:bodyPr>
          <a:lstStyle/>
          <a:p>
            <a:pPr marL="273050" indent="-273050">
              <a:buFont typeface="Arial" charset="0"/>
              <a:buChar char="•"/>
            </a:pPr>
            <a:r>
              <a:rPr lang="en-US" sz="2000" dirty="0">
                <a:solidFill>
                  <a:schemeClr val="bg1"/>
                </a:solidFill>
                <a:latin typeface="Times New Roman" charset="0"/>
                <a:ea typeface="Times New Roman" charset="0"/>
                <a:cs typeface="Times New Roman" charset="0"/>
              </a:rPr>
              <a:t>If we die before Jesus returns, we won’t miss out on His coming.</a:t>
            </a:r>
          </a:p>
          <a:p>
            <a:pPr marL="273050" indent="-273050">
              <a:buFont typeface="Arial" charset="0"/>
              <a:buChar char="•"/>
            </a:pPr>
            <a:r>
              <a:rPr lang="en-US" sz="2000" dirty="0">
                <a:solidFill>
                  <a:schemeClr val="bg1"/>
                </a:solidFill>
                <a:latin typeface="Times New Roman" charset="0"/>
                <a:ea typeface="Times New Roman" charset="0"/>
                <a:cs typeface="Times New Roman" charset="0"/>
              </a:rPr>
              <a:t>Dead raised &amp; together with believers united with Christ in the air</a:t>
            </a:r>
          </a:p>
          <a:p>
            <a:pPr marL="273050" indent="-273050">
              <a:buFont typeface="Arial" charset="0"/>
              <a:buChar char="•"/>
            </a:pPr>
            <a:r>
              <a:rPr lang="en-US" sz="2000" dirty="0">
                <a:solidFill>
                  <a:schemeClr val="bg1"/>
                </a:solidFill>
                <a:latin typeface="Times New Roman" charset="0"/>
                <a:ea typeface="Times New Roman" charset="0"/>
                <a:cs typeface="Times New Roman" charset="0"/>
              </a:rPr>
              <a:t>Snatched away, given new bodies, immediately return with Christ.  </a:t>
            </a:r>
            <a:r>
              <a:rPr lang="en-US" sz="2000" u="sng" dirty="0">
                <a:solidFill>
                  <a:schemeClr val="bg1"/>
                </a:solidFill>
                <a:latin typeface="Times New Roman" charset="0"/>
                <a:ea typeface="Times New Roman" charset="0"/>
                <a:cs typeface="Times New Roman" charset="0"/>
              </a:rPr>
              <a:t>One event</a:t>
            </a:r>
            <a:r>
              <a:rPr lang="en-US" sz="2000" dirty="0">
                <a:solidFill>
                  <a:schemeClr val="bg1"/>
                </a:solidFill>
                <a:latin typeface="Times New Roman" charset="0"/>
                <a:ea typeface="Times New Roman" charset="0"/>
                <a:cs typeface="Times New Roman" charset="0"/>
              </a:rPr>
              <a:t>.</a:t>
            </a:r>
          </a:p>
        </p:txBody>
      </p:sp>
      <p:sp>
        <p:nvSpPr>
          <p:cNvPr id="14" name="TextBox 13">
            <a:extLst>
              <a:ext uri="{FF2B5EF4-FFF2-40B4-BE49-F238E27FC236}">
                <a16:creationId xmlns:a16="http://schemas.microsoft.com/office/drawing/2014/main" id="{56E430A8-4FCA-4747-BA92-404FA6645A43}"/>
              </a:ext>
            </a:extLst>
          </p:cNvPr>
          <p:cNvSpPr txBox="1"/>
          <p:nvPr/>
        </p:nvSpPr>
        <p:spPr>
          <a:xfrm>
            <a:off x="0" y="3720401"/>
            <a:ext cx="9078162" cy="446276"/>
          </a:xfrm>
          <a:prstGeom prst="rect">
            <a:avLst/>
          </a:prstGeom>
          <a:noFill/>
        </p:spPr>
        <p:txBody>
          <a:bodyPr wrap="square" rtlCol="0">
            <a:spAutoFit/>
          </a:bodyPr>
          <a:lstStyle/>
          <a:p>
            <a:r>
              <a:rPr lang="en-US" sz="2300" dirty="0">
                <a:solidFill>
                  <a:srgbClr val="FFFF00"/>
                </a:solidFill>
                <a:latin typeface="Times New Roman" charset="0"/>
                <a:ea typeface="Times New Roman" charset="0"/>
                <a:cs typeface="Times New Roman" charset="0"/>
              </a:rPr>
              <a:t>The Time of Tribulation is now.  Christians are living in the tribulation now.</a:t>
            </a:r>
            <a:endParaRPr lang="en-AU" sz="2300" dirty="0">
              <a:solidFill>
                <a:schemeClr val="bg1"/>
              </a:solidFill>
              <a:latin typeface="Times New Roman" charset="0"/>
              <a:ea typeface="Times New Roman" charset="0"/>
              <a:cs typeface="Times New Roman" charset="0"/>
            </a:endParaRPr>
          </a:p>
        </p:txBody>
      </p:sp>
      <p:sp>
        <p:nvSpPr>
          <p:cNvPr id="15" name="Rectangle 14">
            <a:extLst>
              <a:ext uri="{FF2B5EF4-FFF2-40B4-BE49-F238E27FC236}">
                <a16:creationId xmlns:a16="http://schemas.microsoft.com/office/drawing/2014/main" id="{A609E5AF-D6F3-7E41-9C4E-DD4AF1B5AE47}"/>
              </a:ext>
            </a:extLst>
          </p:cNvPr>
          <p:cNvSpPr/>
          <p:nvPr/>
        </p:nvSpPr>
        <p:spPr>
          <a:xfrm>
            <a:off x="152629" y="4174487"/>
            <a:ext cx="8908088" cy="706604"/>
          </a:xfrm>
          <a:prstGeom prst="rect">
            <a:avLst/>
          </a:prstGeom>
          <a:solidFill>
            <a:schemeClr val="bg1"/>
          </a:solidFill>
        </p:spPr>
        <p:txBody>
          <a:bodyPr wrap="square">
            <a:spAutoFit/>
          </a:bodyPr>
          <a:lstStyle/>
          <a:p>
            <a:pPr>
              <a:lnSpc>
                <a:spcPct val="115000"/>
              </a:lnSpc>
              <a:spcAft>
                <a:spcPts val="1000"/>
              </a:spcAft>
            </a:pPr>
            <a:r>
              <a:rPr lang="en-AU" dirty="0">
                <a:latin typeface="Comic Sans MS" panose="030F0902030302020204" pitchFamily="66" charset="0"/>
                <a:ea typeface="Arial" panose="020B0604020202020204" pitchFamily="34" charset="0"/>
                <a:cs typeface="Times New Roman" panose="02020603050405020304" pitchFamily="18" charset="0"/>
              </a:rPr>
              <a:t>Revelation 1:9 (ESV) </a:t>
            </a:r>
            <a:r>
              <a:rPr lang="en-AU" b="1" baseline="30000" dirty="0">
                <a:latin typeface="Comic Sans MS" panose="030F0902030302020204" pitchFamily="66" charset="0"/>
                <a:ea typeface="Arial" panose="020B0604020202020204" pitchFamily="34" charset="0"/>
                <a:cs typeface="Times New Roman" panose="02020603050405020304" pitchFamily="18" charset="0"/>
              </a:rPr>
              <a:t>9 </a:t>
            </a:r>
            <a:r>
              <a:rPr lang="en-AU" dirty="0">
                <a:latin typeface="Comic Sans MS" panose="030F0902030302020204" pitchFamily="66" charset="0"/>
                <a:ea typeface="Arial" panose="020B0604020202020204" pitchFamily="34" charset="0"/>
                <a:cs typeface="Times New Roman" panose="02020603050405020304" pitchFamily="18" charset="0"/>
              </a:rPr>
              <a:t>I, John, your brother and partner in the tribulation and the kingdom and the patient endurance that are in Jesus…..</a:t>
            </a:r>
            <a:r>
              <a:rPr lang="en-AU" dirty="0"/>
              <a:t> </a:t>
            </a:r>
            <a:endParaRPr lang="en-AU" dirty="0">
              <a:latin typeface="Comic Sans MS" panose="030F0902030302020204" pitchFamily="66" charset="0"/>
              <a:ea typeface="Times New Roman" panose="02020603050405020304" pitchFamily="18" charset="0"/>
            </a:endParaRPr>
          </a:p>
        </p:txBody>
      </p:sp>
      <p:sp>
        <p:nvSpPr>
          <p:cNvPr id="17" name="TextBox 16">
            <a:extLst>
              <a:ext uri="{FF2B5EF4-FFF2-40B4-BE49-F238E27FC236}">
                <a16:creationId xmlns:a16="http://schemas.microsoft.com/office/drawing/2014/main" id="{589A5354-D7F9-584A-8493-8B3FB9344E1A}"/>
              </a:ext>
            </a:extLst>
          </p:cNvPr>
          <p:cNvSpPr txBox="1"/>
          <p:nvPr/>
        </p:nvSpPr>
        <p:spPr>
          <a:xfrm>
            <a:off x="-10885" y="4873062"/>
            <a:ext cx="9144000" cy="400110"/>
          </a:xfrm>
          <a:prstGeom prst="rect">
            <a:avLst/>
          </a:prstGeom>
          <a:noFill/>
        </p:spPr>
        <p:txBody>
          <a:bodyPr wrap="square" rtlCol="0">
            <a:spAutoFit/>
          </a:bodyPr>
          <a:lstStyle/>
          <a:p>
            <a:pPr marL="273050" indent="-273050">
              <a:buFont typeface="Arial" charset="0"/>
              <a:buChar char="•"/>
            </a:pPr>
            <a:r>
              <a:rPr lang="en-US" sz="2000" dirty="0">
                <a:solidFill>
                  <a:schemeClr val="bg1"/>
                </a:solidFill>
                <a:latin typeface="Times New Roman" charset="0"/>
                <a:ea typeface="Times New Roman" charset="0"/>
                <a:cs typeface="Times New Roman" charset="0"/>
              </a:rPr>
              <a:t>Tribulations are increasing as we get closer to the return of Jesus</a:t>
            </a:r>
          </a:p>
        </p:txBody>
      </p:sp>
      <p:sp>
        <p:nvSpPr>
          <p:cNvPr id="18" name="TextBox 17">
            <a:extLst>
              <a:ext uri="{FF2B5EF4-FFF2-40B4-BE49-F238E27FC236}">
                <a16:creationId xmlns:a16="http://schemas.microsoft.com/office/drawing/2014/main" id="{6721E22C-7192-434D-A7CD-3E3883E194DB}"/>
              </a:ext>
            </a:extLst>
          </p:cNvPr>
          <p:cNvSpPr txBox="1"/>
          <p:nvPr/>
        </p:nvSpPr>
        <p:spPr>
          <a:xfrm>
            <a:off x="-10886" y="5222629"/>
            <a:ext cx="9078162" cy="446276"/>
          </a:xfrm>
          <a:prstGeom prst="rect">
            <a:avLst/>
          </a:prstGeom>
          <a:noFill/>
        </p:spPr>
        <p:txBody>
          <a:bodyPr wrap="square" rtlCol="0">
            <a:spAutoFit/>
          </a:bodyPr>
          <a:lstStyle/>
          <a:p>
            <a:r>
              <a:rPr lang="en-US" sz="2300" dirty="0">
                <a:solidFill>
                  <a:srgbClr val="FFFF00"/>
                </a:solidFill>
                <a:latin typeface="Times New Roman" charset="0"/>
                <a:ea typeface="Times New Roman" charset="0"/>
                <a:cs typeface="Times New Roman" charset="0"/>
              </a:rPr>
              <a:t>Am I ready to remain faithful through tribulation?</a:t>
            </a:r>
            <a:endParaRPr lang="en-AU" sz="2300" dirty="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658237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3" grpId="0"/>
      <p:bldP spid="14" grpId="0"/>
      <p:bldP spid="15" grpId="0" animBg="1"/>
      <p:bldP spid="17" grpId="0"/>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TextBox 40"/>
          <p:cNvSpPr txBox="1"/>
          <p:nvPr/>
        </p:nvSpPr>
        <p:spPr>
          <a:xfrm>
            <a:off x="0" y="32107"/>
            <a:ext cx="3417066" cy="800219"/>
          </a:xfrm>
          <a:prstGeom prst="rect">
            <a:avLst/>
          </a:prstGeom>
          <a:noFill/>
        </p:spPr>
        <p:txBody>
          <a:bodyPr wrap="square" rtlCol="0">
            <a:spAutoFit/>
          </a:bodyPr>
          <a:lstStyle/>
          <a:p>
            <a:pPr algn="ctr"/>
            <a:r>
              <a:rPr lang="en-US" sz="2300" u="sng" dirty="0">
                <a:solidFill>
                  <a:schemeClr val="bg1"/>
                </a:solidFill>
                <a:latin typeface="Times New Roman" charset="0"/>
                <a:ea typeface="Times New Roman" charset="0"/>
                <a:cs typeface="Times New Roman" charset="0"/>
              </a:rPr>
              <a:t>Amillennial</a:t>
            </a:r>
            <a:br>
              <a:rPr lang="en-US" sz="2300" u="sng" dirty="0">
                <a:solidFill>
                  <a:schemeClr val="bg1"/>
                </a:solidFill>
                <a:latin typeface="Times New Roman" charset="0"/>
                <a:ea typeface="Times New Roman" charset="0"/>
                <a:cs typeface="Times New Roman" charset="0"/>
              </a:rPr>
            </a:br>
            <a:r>
              <a:rPr lang="en-US" sz="2300" u="sng" dirty="0">
                <a:solidFill>
                  <a:schemeClr val="bg1"/>
                </a:solidFill>
                <a:latin typeface="Times New Roman" charset="0"/>
                <a:ea typeface="Times New Roman" charset="0"/>
                <a:cs typeface="Times New Roman" charset="0"/>
              </a:rPr>
              <a:t>Post-Tribulation Rapture</a:t>
            </a:r>
          </a:p>
        </p:txBody>
      </p:sp>
      <p:cxnSp>
        <p:nvCxnSpPr>
          <p:cNvPr id="42" name="Straight Connector 41"/>
          <p:cNvCxnSpPr/>
          <p:nvPr/>
        </p:nvCxnSpPr>
        <p:spPr>
          <a:xfrm>
            <a:off x="474239" y="1152338"/>
            <a:ext cx="0" cy="1080120"/>
          </a:xfrm>
          <a:prstGeom prst="line">
            <a:avLst/>
          </a:prstGeom>
          <a:ln w="82550">
            <a:solidFill>
              <a:srgbClr val="FFFF00"/>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flipH="1">
            <a:off x="186207" y="1512378"/>
            <a:ext cx="576064" cy="0"/>
          </a:xfrm>
          <a:prstGeom prst="line">
            <a:avLst/>
          </a:prstGeom>
          <a:ln w="82550">
            <a:solidFill>
              <a:srgbClr val="FFFF00"/>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flipH="1">
            <a:off x="131268" y="2893209"/>
            <a:ext cx="8919490" cy="0"/>
          </a:xfrm>
          <a:prstGeom prst="line">
            <a:avLst/>
          </a:prstGeom>
          <a:ln w="82550">
            <a:solidFill>
              <a:srgbClr val="FFFF00"/>
            </a:solidFill>
            <a:headEnd type="triangle" w="med" len="lg"/>
            <a:tailEnd type="none"/>
          </a:ln>
          <a:effectLst/>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894197" y="802055"/>
            <a:ext cx="3048735" cy="1938992"/>
          </a:xfrm>
          <a:prstGeom prst="rect">
            <a:avLst/>
          </a:prstGeom>
          <a:solidFill>
            <a:schemeClr val="bg1"/>
          </a:solidFill>
          <a:ln>
            <a:solidFill>
              <a:srgbClr val="FFFF00"/>
            </a:solidFill>
          </a:ln>
        </p:spPr>
        <p:txBody>
          <a:bodyPr wrap="square" rtlCol="0">
            <a:spAutoFit/>
          </a:bodyPr>
          <a:lstStyle/>
          <a:p>
            <a:r>
              <a:rPr lang="en-US" sz="2000" dirty="0">
                <a:latin typeface="Times New Roman" charset="0"/>
                <a:ea typeface="Times New Roman" charset="0"/>
                <a:cs typeface="Times New Roman" charset="0"/>
              </a:rPr>
              <a:t>Tribulations through history, increase toward the end.</a:t>
            </a:r>
          </a:p>
          <a:p>
            <a:r>
              <a:rPr lang="en-US" sz="2000" dirty="0">
                <a:latin typeface="Times New Roman" charset="0"/>
                <a:ea typeface="Times New Roman" charset="0"/>
                <a:cs typeface="Times New Roman" charset="0"/>
              </a:rPr>
              <a:t>Christ reigns in Heaven. Martyrs are raised in heaven and rule with Him</a:t>
            </a:r>
          </a:p>
        </p:txBody>
      </p:sp>
      <p:sp>
        <p:nvSpPr>
          <p:cNvPr id="49" name="Cross 48"/>
          <p:cNvSpPr/>
          <p:nvPr/>
        </p:nvSpPr>
        <p:spPr>
          <a:xfrm rot="2809461">
            <a:off x="3989693" y="2333367"/>
            <a:ext cx="432050" cy="436008"/>
          </a:xfrm>
          <a:prstGeom prst="plus">
            <a:avLst>
              <a:gd name="adj" fmla="val 38808"/>
            </a:avLst>
          </a:prstGeom>
          <a:ln w="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51" name="TextBox 50"/>
          <p:cNvSpPr txBox="1"/>
          <p:nvPr/>
        </p:nvSpPr>
        <p:spPr>
          <a:xfrm>
            <a:off x="3942933" y="0"/>
            <a:ext cx="4106003" cy="1323439"/>
          </a:xfrm>
          <a:prstGeom prst="rect">
            <a:avLst/>
          </a:prstGeom>
          <a:noFill/>
        </p:spPr>
        <p:txBody>
          <a:bodyPr wrap="square" rtlCol="0">
            <a:spAutoFit/>
          </a:bodyPr>
          <a:lstStyle/>
          <a:p>
            <a:r>
              <a:rPr lang="en-US" sz="2000" dirty="0">
                <a:solidFill>
                  <a:srgbClr val="FFFF00"/>
                </a:solidFill>
                <a:latin typeface="Times New Roman" charset="0"/>
                <a:ea typeface="Times New Roman" charset="0"/>
                <a:cs typeface="Times New Roman" charset="0"/>
              </a:rPr>
              <a:t>At Return of Christ:</a:t>
            </a:r>
          </a:p>
          <a:p>
            <a:pPr marL="182563" indent="-182563">
              <a:buFont typeface="Arial" panose="020B0604020202020204" pitchFamily="34" charset="0"/>
              <a:buChar char="•"/>
            </a:pPr>
            <a:r>
              <a:rPr lang="en-US" sz="2000" dirty="0">
                <a:solidFill>
                  <a:srgbClr val="FFFF00"/>
                </a:solidFill>
                <a:latin typeface="Times New Roman" charset="0"/>
                <a:ea typeface="Times New Roman" charset="0"/>
                <a:cs typeface="Times New Roman" charset="0"/>
              </a:rPr>
              <a:t>Resurrection of the Dead</a:t>
            </a:r>
          </a:p>
          <a:p>
            <a:pPr marL="182563" indent="-182563">
              <a:buFont typeface="Arial" panose="020B0604020202020204" pitchFamily="34" charset="0"/>
              <a:buChar char="•"/>
            </a:pPr>
            <a:r>
              <a:rPr lang="en-US" sz="2000" dirty="0">
                <a:solidFill>
                  <a:srgbClr val="FFFF00"/>
                </a:solidFill>
                <a:latin typeface="Times New Roman" charset="0"/>
                <a:ea typeface="Times New Roman" charset="0"/>
                <a:cs typeface="Times New Roman" charset="0"/>
              </a:rPr>
              <a:t>Christians are snatched up to Christ in the air;</a:t>
            </a:r>
          </a:p>
        </p:txBody>
      </p:sp>
      <p:cxnSp>
        <p:nvCxnSpPr>
          <p:cNvPr id="3" name="Straight Arrow Connector 2">
            <a:extLst>
              <a:ext uri="{FF2B5EF4-FFF2-40B4-BE49-F238E27FC236}">
                <a16:creationId xmlns:a16="http://schemas.microsoft.com/office/drawing/2014/main" id="{41CA87BF-FF10-984D-A479-A9699B0E523B}"/>
              </a:ext>
            </a:extLst>
          </p:cNvPr>
          <p:cNvCxnSpPr/>
          <p:nvPr/>
        </p:nvCxnSpPr>
        <p:spPr>
          <a:xfrm flipV="1">
            <a:off x="4096786" y="1286020"/>
            <a:ext cx="0" cy="934517"/>
          </a:xfrm>
          <a:prstGeom prst="straightConnector1">
            <a:avLst/>
          </a:prstGeom>
          <a:ln w="50800">
            <a:solidFill>
              <a:srgbClr val="FFFF00"/>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29" name="Straight Arrow Connector 28">
            <a:extLst>
              <a:ext uri="{FF2B5EF4-FFF2-40B4-BE49-F238E27FC236}">
                <a16:creationId xmlns:a16="http://schemas.microsoft.com/office/drawing/2014/main" id="{6347FBCD-7F48-2840-81C0-C25D9F77386B}"/>
              </a:ext>
            </a:extLst>
          </p:cNvPr>
          <p:cNvCxnSpPr>
            <a:cxnSpLocks/>
          </p:cNvCxnSpPr>
          <p:nvPr/>
        </p:nvCxnSpPr>
        <p:spPr>
          <a:xfrm>
            <a:off x="4211960" y="1304369"/>
            <a:ext cx="0" cy="940297"/>
          </a:xfrm>
          <a:prstGeom prst="straightConnector1">
            <a:avLst/>
          </a:prstGeom>
          <a:ln w="50800">
            <a:solidFill>
              <a:srgbClr val="FFFF00"/>
            </a:solidFill>
            <a:tailEnd type="triangle" w="lg" len="lg"/>
          </a:ln>
        </p:spPr>
        <p:style>
          <a:lnRef idx="2">
            <a:schemeClr val="accent1"/>
          </a:lnRef>
          <a:fillRef idx="0">
            <a:schemeClr val="accent1"/>
          </a:fillRef>
          <a:effectRef idx="1">
            <a:schemeClr val="accent1"/>
          </a:effectRef>
          <a:fontRef idx="minor">
            <a:schemeClr val="tx1"/>
          </a:fontRef>
        </p:style>
      </p:cxnSp>
      <p:sp>
        <p:nvSpPr>
          <p:cNvPr id="33" name="TextBox 32">
            <a:extLst>
              <a:ext uri="{FF2B5EF4-FFF2-40B4-BE49-F238E27FC236}">
                <a16:creationId xmlns:a16="http://schemas.microsoft.com/office/drawing/2014/main" id="{22CA9FA0-292F-8340-B214-8202573A0249}"/>
              </a:ext>
            </a:extLst>
          </p:cNvPr>
          <p:cNvSpPr txBox="1"/>
          <p:nvPr/>
        </p:nvSpPr>
        <p:spPr>
          <a:xfrm>
            <a:off x="4362889" y="1245446"/>
            <a:ext cx="2762264" cy="1015663"/>
          </a:xfrm>
          <a:prstGeom prst="rect">
            <a:avLst/>
          </a:prstGeom>
          <a:noFill/>
        </p:spPr>
        <p:txBody>
          <a:bodyPr wrap="square" rtlCol="0">
            <a:spAutoFit/>
          </a:bodyPr>
          <a:lstStyle/>
          <a:p>
            <a:pPr marL="182563" indent="-182563">
              <a:buFont typeface="Arial" panose="020B0604020202020204" pitchFamily="34" charset="0"/>
              <a:buChar char="•"/>
            </a:pPr>
            <a:r>
              <a:rPr lang="en-US" sz="2000" dirty="0">
                <a:solidFill>
                  <a:srgbClr val="FFFF00"/>
                </a:solidFill>
                <a:latin typeface="Times New Roman" charset="0"/>
                <a:ea typeface="Times New Roman" charset="0"/>
                <a:cs typeface="Times New Roman" charset="0"/>
              </a:rPr>
              <a:t>New Spiritual bodies;</a:t>
            </a:r>
          </a:p>
          <a:p>
            <a:pPr marL="182563" indent="-182563">
              <a:buFont typeface="Arial" panose="020B0604020202020204" pitchFamily="34" charset="0"/>
              <a:buChar char="•"/>
            </a:pPr>
            <a:r>
              <a:rPr lang="en-US" sz="2000" dirty="0">
                <a:solidFill>
                  <a:srgbClr val="FFFF00"/>
                </a:solidFill>
                <a:latin typeface="Times New Roman" charset="0"/>
                <a:ea typeface="Times New Roman" charset="0"/>
                <a:cs typeface="Times New Roman" charset="0"/>
              </a:rPr>
              <a:t>Return with Christ</a:t>
            </a:r>
          </a:p>
          <a:p>
            <a:r>
              <a:rPr lang="en-US" sz="2000" dirty="0">
                <a:solidFill>
                  <a:srgbClr val="FFFF00"/>
                </a:solidFill>
                <a:latin typeface="Times New Roman" charset="0"/>
                <a:ea typeface="Times New Roman" charset="0"/>
                <a:cs typeface="Times New Roman" charset="0"/>
              </a:rPr>
              <a:t>(One Event)</a:t>
            </a:r>
          </a:p>
        </p:txBody>
      </p:sp>
      <p:sp>
        <p:nvSpPr>
          <p:cNvPr id="35" name="TextBox 34">
            <a:extLst>
              <a:ext uri="{FF2B5EF4-FFF2-40B4-BE49-F238E27FC236}">
                <a16:creationId xmlns:a16="http://schemas.microsoft.com/office/drawing/2014/main" id="{8FFE6368-578C-E34A-A9BE-DBEB5404471A}"/>
              </a:ext>
            </a:extLst>
          </p:cNvPr>
          <p:cNvSpPr txBox="1"/>
          <p:nvPr/>
        </p:nvSpPr>
        <p:spPr>
          <a:xfrm>
            <a:off x="5674649" y="2119119"/>
            <a:ext cx="2575154" cy="707886"/>
          </a:xfrm>
          <a:prstGeom prst="rect">
            <a:avLst/>
          </a:prstGeom>
          <a:noFill/>
        </p:spPr>
        <p:txBody>
          <a:bodyPr wrap="square" rtlCol="0">
            <a:spAutoFit/>
          </a:bodyPr>
          <a:lstStyle/>
          <a:p>
            <a:r>
              <a:rPr lang="en-US" sz="2000" dirty="0">
                <a:solidFill>
                  <a:schemeClr val="bg1"/>
                </a:solidFill>
                <a:latin typeface="Times New Roman" charset="0"/>
                <a:ea typeface="Times New Roman" charset="0"/>
                <a:cs typeface="Times New Roman" charset="0"/>
              </a:rPr>
              <a:t>Judgment;  New heavens /new earth</a:t>
            </a:r>
          </a:p>
        </p:txBody>
      </p:sp>
    </p:spTree>
    <p:extLst>
      <p:ext uri="{BB962C8B-B14F-4D97-AF65-F5344CB8AC3E}">
        <p14:creationId xmlns:p14="http://schemas.microsoft.com/office/powerpoint/2010/main" val="3226715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147111" y="3029506"/>
            <a:ext cx="2232248" cy="1154162"/>
          </a:xfrm>
          <a:prstGeom prst="rect">
            <a:avLst/>
          </a:prstGeom>
          <a:noFill/>
        </p:spPr>
        <p:txBody>
          <a:bodyPr wrap="square" rtlCol="0">
            <a:spAutoFit/>
          </a:bodyPr>
          <a:lstStyle/>
          <a:p>
            <a:pPr algn="ctr"/>
            <a:r>
              <a:rPr lang="en-US" sz="2300" u="sng" dirty="0">
                <a:solidFill>
                  <a:schemeClr val="bg1"/>
                </a:solidFill>
                <a:latin typeface="Times New Roman" charset="0"/>
                <a:ea typeface="Times New Roman" charset="0"/>
                <a:cs typeface="Times New Roman" charset="0"/>
              </a:rPr>
              <a:t>Premillennial</a:t>
            </a:r>
          </a:p>
          <a:p>
            <a:pPr algn="ctr"/>
            <a:r>
              <a:rPr lang="en-US" sz="2300" u="sng" dirty="0">
                <a:solidFill>
                  <a:schemeClr val="bg1"/>
                </a:solidFill>
                <a:latin typeface="Times New Roman" charset="0"/>
                <a:ea typeface="Times New Roman" charset="0"/>
                <a:cs typeface="Times New Roman" charset="0"/>
              </a:rPr>
              <a:t>Pre-Tribulation</a:t>
            </a:r>
          </a:p>
          <a:p>
            <a:pPr algn="ctr"/>
            <a:r>
              <a:rPr lang="en-US" sz="2300" u="sng" dirty="0">
                <a:solidFill>
                  <a:schemeClr val="bg1"/>
                </a:solidFill>
                <a:latin typeface="Times New Roman" charset="0"/>
                <a:ea typeface="Times New Roman" charset="0"/>
                <a:cs typeface="Times New Roman" charset="0"/>
              </a:rPr>
              <a:t>Rapture</a:t>
            </a:r>
          </a:p>
        </p:txBody>
      </p:sp>
      <p:cxnSp>
        <p:nvCxnSpPr>
          <p:cNvPr id="25" name="Straight Connector 24"/>
          <p:cNvCxnSpPr/>
          <p:nvPr/>
        </p:nvCxnSpPr>
        <p:spPr>
          <a:xfrm>
            <a:off x="402297" y="4330599"/>
            <a:ext cx="0" cy="1080120"/>
          </a:xfrm>
          <a:prstGeom prst="line">
            <a:avLst/>
          </a:prstGeom>
          <a:ln w="82550">
            <a:solidFill>
              <a:srgbClr val="FFFF00"/>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flipH="1">
            <a:off x="114265" y="4690639"/>
            <a:ext cx="576064" cy="0"/>
          </a:xfrm>
          <a:prstGeom prst="line">
            <a:avLst/>
          </a:prstGeom>
          <a:ln w="82550">
            <a:solidFill>
              <a:srgbClr val="FFFF00"/>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H="1">
            <a:off x="71555" y="5491283"/>
            <a:ext cx="8919490" cy="0"/>
          </a:xfrm>
          <a:prstGeom prst="line">
            <a:avLst/>
          </a:prstGeom>
          <a:ln w="82550">
            <a:solidFill>
              <a:srgbClr val="FFFF00"/>
            </a:solidFill>
            <a:headEnd type="triangle" w="med" len="lg"/>
            <a:tailEnd type="none"/>
          </a:ln>
          <a:effectLst/>
        </p:spPr>
        <p:style>
          <a:lnRef idx="2">
            <a:schemeClr val="accent1"/>
          </a:lnRef>
          <a:fillRef idx="0">
            <a:schemeClr val="accent1"/>
          </a:fillRef>
          <a:effectRef idx="1">
            <a:schemeClr val="accent1"/>
          </a:effectRef>
          <a:fontRef idx="minor">
            <a:schemeClr val="tx1"/>
          </a:fontRef>
        </p:style>
      </p:cxnSp>
      <p:sp>
        <p:nvSpPr>
          <p:cNvPr id="30" name="TextBox 29"/>
          <p:cNvSpPr txBox="1"/>
          <p:nvPr/>
        </p:nvSpPr>
        <p:spPr>
          <a:xfrm>
            <a:off x="2052032" y="3153894"/>
            <a:ext cx="1655864" cy="1323439"/>
          </a:xfrm>
          <a:prstGeom prst="rect">
            <a:avLst/>
          </a:prstGeom>
          <a:noFill/>
          <a:ln>
            <a:solidFill>
              <a:srgbClr val="FFFF00"/>
            </a:solidFill>
          </a:ln>
        </p:spPr>
        <p:txBody>
          <a:bodyPr wrap="square" rtlCol="0">
            <a:spAutoFit/>
          </a:bodyPr>
          <a:lstStyle/>
          <a:p>
            <a:r>
              <a:rPr lang="en-US" sz="2000" dirty="0">
                <a:solidFill>
                  <a:srgbClr val="FFFF00"/>
                </a:solidFill>
                <a:latin typeface="Times New Roman" charset="0"/>
                <a:ea typeface="Times New Roman" charset="0"/>
                <a:cs typeface="Times New Roman" charset="0"/>
              </a:rPr>
              <a:t>Christ secretly returns to snatch away Christians</a:t>
            </a:r>
          </a:p>
        </p:txBody>
      </p:sp>
      <p:sp>
        <p:nvSpPr>
          <p:cNvPr id="31" name="Cross 30"/>
          <p:cNvSpPr/>
          <p:nvPr/>
        </p:nvSpPr>
        <p:spPr>
          <a:xfrm rot="2809461">
            <a:off x="2631949" y="5248650"/>
            <a:ext cx="432050" cy="436008"/>
          </a:xfrm>
          <a:prstGeom prst="plus">
            <a:avLst>
              <a:gd name="adj" fmla="val 38808"/>
            </a:avLst>
          </a:prstGeom>
          <a:ln w="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32" name="TextBox 31"/>
          <p:cNvSpPr txBox="1"/>
          <p:nvPr/>
        </p:nvSpPr>
        <p:spPr>
          <a:xfrm>
            <a:off x="7579364" y="3160455"/>
            <a:ext cx="1504442" cy="1938992"/>
          </a:xfrm>
          <a:prstGeom prst="rect">
            <a:avLst/>
          </a:prstGeom>
          <a:noFill/>
          <a:ln>
            <a:solidFill>
              <a:srgbClr val="FFFF00"/>
            </a:solidFill>
          </a:ln>
        </p:spPr>
        <p:txBody>
          <a:bodyPr wrap="square" rtlCol="0">
            <a:spAutoFit/>
          </a:bodyPr>
          <a:lstStyle/>
          <a:p>
            <a:r>
              <a:rPr lang="en-US" sz="2000" dirty="0">
                <a:solidFill>
                  <a:srgbClr val="FFFF00"/>
                </a:solidFill>
                <a:latin typeface="Times New Roman" charset="0"/>
                <a:ea typeface="Times New Roman" charset="0"/>
                <a:cs typeface="Times New Roman" charset="0"/>
              </a:rPr>
              <a:t>Satan released; Final battle; wicked raised to judgment</a:t>
            </a:r>
          </a:p>
        </p:txBody>
      </p:sp>
      <p:sp>
        <p:nvSpPr>
          <p:cNvPr id="34" name="Cross 33"/>
          <p:cNvSpPr/>
          <p:nvPr/>
        </p:nvSpPr>
        <p:spPr>
          <a:xfrm rot="2809461">
            <a:off x="4520254" y="5248650"/>
            <a:ext cx="432050" cy="436008"/>
          </a:xfrm>
          <a:prstGeom prst="plus">
            <a:avLst>
              <a:gd name="adj" fmla="val 38808"/>
            </a:avLst>
          </a:prstGeom>
          <a:ln w="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cxnSp>
        <p:nvCxnSpPr>
          <p:cNvPr id="40" name="Straight Connector 39"/>
          <p:cNvCxnSpPr>
            <a:cxnSpLocks/>
          </p:cNvCxnSpPr>
          <p:nvPr/>
        </p:nvCxnSpPr>
        <p:spPr>
          <a:xfrm>
            <a:off x="48864" y="3089106"/>
            <a:ext cx="9095136"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41" name="TextBox 40"/>
          <p:cNvSpPr txBox="1"/>
          <p:nvPr/>
        </p:nvSpPr>
        <p:spPr>
          <a:xfrm>
            <a:off x="0" y="32107"/>
            <a:ext cx="3417066" cy="800219"/>
          </a:xfrm>
          <a:prstGeom prst="rect">
            <a:avLst/>
          </a:prstGeom>
          <a:noFill/>
        </p:spPr>
        <p:txBody>
          <a:bodyPr wrap="square" rtlCol="0">
            <a:spAutoFit/>
          </a:bodyPr>
          <a:lstStyle/>
          <a:p>
            <a:pPr algn="ctr"/>
            <a:r>
              <a:rPr lang="en-US" sz="2300" u="sng" dirty="0">
                <a:solidFill>
                  <a:schemeClr val="bg1"/>
                </a:solidFill>
                <a:latin typeface="Times New Roman" charset="0"/>
                <a:ea typeface="Times New Roman" charset="0"/>
                <a:cs typeface="Times New Roman" charset="0"/>
              </a:rPr>
              <a:t>Amillennial</a:t>
            </a:r>
            <a:br>
              <a:rPr lang="en-US" sz="2300" u="sng" dirty="0">
                <a:solidFill>
                  <a:schemeClr val="bg1"/>
                </a:solidFill>
                <a:latin typeface="Times New Roman" charset="0"/>
                <a:ea typeface="Times New Roman" charset="0"/>
                <a:cs typeface="Times New Roman" charset="0"/>
              </a:rPr>
            </a:br>
            <a:r>
              <a:rPr lang="en-US" sz="2300" u="sng" dirty="0">
                <a:solidFill>
                  <a:schemeClr val="bg1"/>
                </a:solidFill>
                <a:latin typeface="Times New Roman" charset="0"/>
                <a:ea typeface="Times New Roman" charset="0"/>
                <a:cs typeface="Times New Roman" charset="0"/>
              </a:rPr>
              <a:t>Post-Tribulation Rapture</a:t>
            </a:r>
          </a:p>
        </p:txBody>
      </p:sp>
      <p:cxnSp>
        <p:nvCxnSpPr>
          <p:cNvPr id="42" name="Straight Connector 41"/>
          <p:cNvCxnSpPr/>
          <p:nvPr/>
        </p:nvCxnSpPr>
        <p:spPr>
          <a:xfrm>
            <a:off x="474239" y="1152338"/>
            <a:ext cx="0" cy="1080120"/>
          </a:xfrm>
          <a:prstGeom prst="line">
            <a:avLst/>
          </a:prstGeom>
          <a:ln w="82550">
            <a:solidFill>
              <a:srgbClr val="FFFF00"/>
            </a:solidFill>
          </a:ln>
          <a:effectLst/>
        </p:spPr>
        <p:style>
          <a:lnRef idx="2">
            <a:schemeClr val="accent1"/>
          </a:lnRef>
          <a:fillRef idx="0">
            <a:schemeClr val="accent1"/>
          </a:fillRef>
          <a:effectRef idx="1">
            <a:schemeClr val="accent1"/>
          </a:effectRef>
          <a:fontRef idx="minor">
            <a:schemeClr val="tx1"/>
          </a:fontRef>
        </p:style>
      </p:cxnSp>
      <p:cxnSp>
        <p:nvCxnSpPr>
          <p:cNvPr id="43" name="Straight Connector 42"/>
          <p:cNvCxnSpPr/>
          <p:nvPr/>
        </p:nvCxnSpPr>
        <p:spPr>
          <a:xfrm flipH="1">
            <a:off x="186207" y="1512378"/>
            <a:ext cx="576064" cy="0"/>
          </a:xfrm>
          <a:prstGeom prst="line">
            <a:avLst/>
          </a:prstGeom>
          <a:ln w="82550">
            <a:solidFill>
              <a:srgbClr val="FFFF00"/>
            </a:solidFill>
          </a:ln>
          <a:effectLst/>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flipH="1">
            <a:off x="131268" y="2893209"/>
            <a:ext cx="8919490" cy="0"/>
          </a:xfrm>
          <a:prstGeom prst="line">
            <a:avLst/>
          </a:prstGeom>
          <a:ln w="82550">
            <a:solidFill>
              <a:srgbClr val="FFFF00"/>
            </a:solidFill>
            <a:headEnd type="triangle" w="med" len="lg"/>
            <a:tailEnd type="none"/>
          </a:ln>
          <a:effectLst/>
        </p:spPr>
        <p:style>
          <a:lnRef idx="2">
            <a:schemeClr val="accent1"/>
          </a:lnRef>
          <a:fillRef idx="0">
            <a:schemeClr val="accent1"/>
          </a:fillRef>
          <a:effectRef idx="1">
            <a:schemeClr val="accent1"/>
          </a:effectRef>
          <a:fontRef idx="minor">
            <a:schemeClr val="tx1"/>
          </a:fontRef>
        </p:style>
      </p:cxnSp>
      <p:sp>
        <p:nvSpPr>
          <p:cNvPr id="45" name="TextBox 44"/>
          <p:cNvSpPr txBox="1"/>
          <p:nvPr/>
        </p:nvSpPr>
        <p:spPr>
          <a:xfrm>
            <a:off x="894197" y="802055"/>
            <a:ext cx="3048735" cy="1938992"/>
          </a:xfrm>
          <a:prstGeom prst="rect">
            <a:avLst/>
          </a:prstGeom>
          <a:solidFill>
            <a:schemeClr val="bg1"/>
          </a:solidFill>
          <a:ln>
            <a:solidFill>
              <a:srgbClr val="FFFF00"/>
            </a:solidFill>
          </a:ln>
        </p:spPr>
        <p:txBody>
          <a:bodyPr wrap="square" rtlCol="0">
            <a:spAutoFit/>
          </a:bodyPr>
          <a:lstStyle/>
          <a:p>
            <a:r>
              <a:rPr lang="en-US" sz="2000" dirty="0">
                <a:latin typeface="Times New Roman" charset="0"/>
                <a:ea typeface="Times New Roman" charset="0"/>
                <a:cs typeface="Times New Roman" charset="0"/>
              </a:rPr>
              <a:t>Tribulations through history, increase toward the end.</a:t>
            </a:r>
          </a:p>
          <a:p>
            <a:r>
              <a:rPr lang="en-US" sz="2000" dirty="0">
                <a:latin typeface="Times New Roman" charset="0"/>
                <a:ea typeface="Times New Roman" charset="0"/>
                <a:cs typeface="Times New Roman" charset="0"/>
              </a:rPr>
              <a:t>Christ reigns in Heaven. Martyrs are raised in heaven and rule with Him</a:t>
            </a:r>
          </a:p>
        </p:txBody>
      </p:sp>
      <p:sp>
        <p:nvSpPr>
          <p:cNvPr id="49" name="Cross 48"/>
          <p:cNvSpPr/>
          <p:nvPr/>
        </p:nvSpPr>
        <p:spPr>
          <a:xfrm rot="2809461">
            <a:off x="3989693" y="2333367"/>
            <a:ext cx="432050" cy="436008"/>
          </a:xfrm>
          <a:prstGeom prst="plus">
            <a:avLst>
              <a:gd name="adj" fmla="val 38808"/>
            </a:avLst>
          </a:prstGeom>
          <a:ln w="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
        <p:nvSpPr>
          <p:cNvPr id="51" name="TextBox 50"/>
          <p:cNvSpPr txBox="1"/>
          <p:nvPr/>
        </p:nvSpPr>
        <p:spPr>
          <a:xfrm>
            <a:off x="3942933" y="0"/>
            <a:ext cx="4106003" cy="1323439"/>
          </a:xfrm>
          <a:prstGeom prst="rect">
            <a:avLst/>
          </a:prstGeom>
          <a:noFill/>
        </p:spPr>
        <p:txBody>
          <a:bodyPr wrap="square" rtlCol="0">
            <a:spAutoFit/>
          </a:bodyPr>
          <a:lstStyle/>
          <a:p>
            <a:r>
              <a:rPr lang="en-US" sz="2000" dirty="0">
                <a:solidFill>
                  <a:srgbClr val="FFFF00"/>
                </a:solidFill>
                <a:latin typeface="Times New Roman" charset="0"/>
                <a:ea typeface="Times New Roman" charset="0"/>
                <a:cs typeface="Times New Roman" charset="0"/>
              </a:rPr>
              <a:t>At Return of Christ:</a:t>
            </a:r>
          </a:p>
          <a:p>
            <a:pPr marL="182563" indent="-182563">
              <a:buFont typeface="Arial" panose="020B0604020202020204" pitchFamily="34" charset="0"/>
              <a:buChar char="•"/>
            </a:pPr>
            <a:r>
              <a:rPr lang="en-US" sz="2000" dirty="0">
                <a:solidFill>
                  <a:srgbClr val="FFFF00"/>
                </a:solidFill>
                <a:latin typeface="Times New Roman" charset="0"/>
                <a:ea typeface="Times New Roman" charset="0"/>
                <a:cs typeface="Times New Roman" charset="0"/>
              </a:rPr>
              <a:t>Resurrection of the Dead</a:t>
            </a:r>
          </a:p>
          <a:p>
            <a:pPr marL="182563" indent="-182563">
              <a:buFont typeface="Arial" panose="020B0604020202020204" pitchFamily="34" charset="0"/>
              <a:buChar char="•"/>
            </a:pPr>
            <a:r>
              <a:rPr lang="en-US" sz="2000" dirty="0">
                <a:solidFill>
                  <a:srgbClr val="FFFF00"/>
                </a:solidFill>
                <a:latin typeface="Times New Roman" charset="0"/>
                <a:ea typeface="Times New Roman" charset="0"/>
                <a:cs typeface="Times New Roman" charset="0"/>
              </a:rPr>
              <a:t>Christians are snatched up to Christ in the air;</a:t>
            </a:r>
          </a:p>
        </p:txBody>
      </p:sp>
      <p:sp>
        <p:nvSpPr>
          <p:cNvPr id="28" name="TextBox 27"/>
          <p:cNvSpPr txBox="1"/>
          <p:nvPr/>
        </p:nvSpPr>
        <p:spPr>
          <a:xfrm>
            <a:off x="5019938" y="4392543"/>
            <a:ext cx="2559425" cy="1015663"/>
          </a:xfrm>
          <a:prstGeom prst="rect">
            <a:avLst/>
          </a:prstGeom>
          <a:solidFill>
            <a:schemeClr val="bg1"/>
          </a:solidFill>
          <a:ln>
            <a:solidFill>
              <a:srgbClr val="FFFF00"/>
            </a:solidFill>
          </a:ln>
        </p:spPr>
        <p:txBody>
          <a:bodyPr wrap="square" rtlCol="0">
            <a:spAutoFit/>
          </a:bodyPr>
          <a:lstStyle/>
          <a:p>
            <a:r>
              <a:rPr lang="en-US" sz="2000" dirty="0">
                <a:latin typeface="Times New Roman" charset="0"/>
                <a:ea typeface="Times New Roman" charset="0"/>
                <a:cs typeface="Times New Roman" charset="0"/>
              </a:rPr>
              <a:t>Satan bound; 1000 year reign of Christ &amp; Christians on Earth</a:t>
            </a:r>
          </a:p>
        </p:txBody>
      </p:sp>
      <p:cxnSp>
        <p:nvCxnSpPr>
          <p:cNvPr id="3" name="Straight Arrow Connector 2">
            <a:extLst>
              <a:ext uri="{FF2B5EF4-FFF2-40B4-BE49-F238E27FC236}">
                <a16:creationId xmlns:a16="http://schemas.microsoft.com/office/drawing/2014/main" id="{41CA87BF-FF10-984D-A479-A9699B0E523B}"/>
              </a:ext>
            </a:extLst>
          </p:cNvPr>
          <p:cNvCxnSpPr/>
          <p:nvPr/>
        </p:nvCxnSpPr>
        <p:spPr>
          <a:xfrm flipV="1">
            <a:off x="4096786" y="1286020"/>
            <a:ext cx="0" cy="934517"/>
          </a:xfrm>
          <a:prstGeom prst="straightConnector1">
            <a:avLst/>
          </a:prstGeom>
          <a:ln w="50800">
            <a:solidFill>
              <a:srgbClr val="FFFF00"/>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29" name="Straight Arrow Connector 28">
            <a:extLst>
              <a:ext uri="{FF2B5EF4-FFF2-40B4-BE49-F238E27FC236}">
                <a16:creationId xmlns:a16="http://schemas.microsoft.com/office/drawing/2014/main" id="{6347FBCD-7F48-2840-81C0-C25D9F77386B}"/>
              </a:ext>
            </a:extLst>
          </p:cNvPr>
          <p:cNvCxnSpPr>
            <a:cxnSpLocks/>
          </p:cNvCxnSpPr>
          <p:nvPr/>
        </p:nvCxnSpPr>
        <p:spPr>
          <a:xfrm>
            <a:off x="4211960" y="1280240"/>
            <a:ext cx="0" cy="940297"/>
          </a:xfrm>
          <a:prstGeom prst="straightConnector1">
            <a:avLst/>
          </a:prstGeom>
          <a:ln w="50800">
            <a:solidFill>
              <a:srgbClr val="FFFF00"/>
            </a:solidFill>
            <a:tailEnd type="triangle" w="lg" len="lg"/>
          </a:ln>
        </p:spPr>
        <p:style>
          <a:lnRef idx="2">
            <a:schemeClr val="accent1"/>
          </a:lnRef>
          <a:fillRef idx="0">
            <a:schemeClr val="accent1"/>
          </a:fillRef>
          <a:effectRef idx="1">
            <a:schemeClr val="accent1"/>
          </a:effectRef>
          <a:fontRef idx="minor">
            <a:schemeClr val="tx1"/>
          </a:fontRef>
        </p:style>
      </p:cxnSp>
      <p:sp>
        <p:nvSpPr>
          <p:cNvPr id="33" name="TextBox 32">
            <a:extLst>
              <a:ext uri="{FF2B5EF4-FFF2-40B4-BE49-F238E27FC236}">
                <a16:creationId xmlns:a16="http://schemas.microsoft.com/office/drawing/2014/main" id="{22CA9FA0-292F-8340-B214-8202573A0249}"/>
              </a:ext>
            </a:extLst>
          </p:cNvPr>
          <p:cNvSpPr txBox="1"/>
          <p:nvPr/>
        </p:nvSpPr>
        <p:spPr>
          <a:xfrm>
            <a:off x="4327134" y="1255026"/>
            <a:ext cx="2762264" cy="1015663"/>
          </a:xfrm>
          <a:prstGeom prst="rect">
            <a:avLst/>
          </a:prstGeom>
          <a:noFill/>
        </p:spPr>
        <p:txBody>
          <a:bodyPr wrap="square" rtlCol="0">
            <a:spAutoFit/>
          </a:bodyPr>
          <a:lstStyle/>
          <a:p>
            <a:pPr marL="182563" indent="-182563">
              <a:buFont typeface="Arial" panose="020B0604020202020204" pitchFamily="34" charset="0"/>
              <a:buChar char="•"/>
            </a:pPr>
            <a:r>
              <a:rPr lang="en-US" sz="2000" dirty="0">
                <a:solidFill>
                  <a:srgbClr val="FFFF00"/>
                </a:solidFill>
                <a:latin typeface="Times New Roman" charset="0"/>
                <a:ea typeface="Times New Roman" charset="0"/>
                <a:cs typeface="Times New Roman" charset="0"/>
              </a:rPr>
              <a:t>New Spiritual bodies;</a:t>
            </a:r>
          </a:p>
          <a:p>
            <a:pPr marL="182563" indent="-182563">
              <a:buFont typeface="Arial" panose="020B0604020202020204" pitchFamily="34" charset="0"/>
              <a:buChar char="•"/>
            </a:pPr>
            <a:r>
              <a:rPr lang="en-US" sz="2000" dirty="0">
                <a:solidFill>
                  <a:srgbClr val="FFFF00"/>
                </a:solidFill>
                <a:latin typeface="Times New Roman" charset="0"/>
                <a:ea typeface="Times New Roman" charset="0"/>
                <a:cs typeface="Times New Roman" charset="0"/>
              </a:rPr>
              <a:t>Return with Christ</a:t>
            </a:r>
          </a:p>
          <a:p>
            <a:r>
              <a:rPr lang="en-US" sz="2000" dirty="0">
                <a:solidFill>
                  <a:srgbClr val="FFFF00"/>
                </a:solidFill>
                <a:latin typeface="Times New Roman" charset="0"/>
                <a:ea typeface="Times New Roman" charset="0"/>
                <a:cs typeface="Times New Roman" charset="0"/>
              </a:rPr>
              <a:t>(One Event)</a:t>
            </a:r>
          </a:p>
        </p:txBody>
      </p:sp>
      <p:sp>
        <p:nvSpPr>
          <p:cNvPr id="35" name="TextBox 34">
            <a:extLst>
              <a:ext uri="{FF2B5EF4-FFF2-40B4-BE49-F238E27FC236}">
                <a16:creationId xmlns:a16="http://schemas.microsoft.com/office/drawing/2014/main" id="{8FFE6368-578C-E34A-A9BE-DBEB5404471A}"/>
              </a:ext>
            </a:extLst>
          </p:cNvPr>
          <p:cNvSpPr txBox="1"/>
          <p:nvPr/>
        </p:nvSpPr>
        <p:spPr>
          <a:xfrm>
            <a:off x="5674649" y="2119119"/>
            <a:ext cx="2575154" cy="707886"/>
          </a:xfrm>
          <a:prstGeom prst="rect">
            <a:avLst/>
          </a:prstGeom>
          <a:noFill/>
        </p:spPr>
        <p:txBody>
          <a:bodyPr wrap="square" rtlCol="0">
            <a:spAutoFit/>
          </a:bodyPr>
          <a:lstStyle/>
          <a:p>
            <a:r>
              <a:rPr lang="en-US" sz="2000" dirty="0">
                <a:solidFill>
                  <a:schemeClr val="bg1"/>
                </a:solidFill>
                <a:latin typeface="Times New Roman" charset="0"/>
                <a:ea typeface="Times New Roman" charset="0"/>
                <a:cs typeface="Times New Roman" charset="0"/>
              </a:rPr>
              <a:t>Judgment;  New heavens /new earth</a:t>
            </a:r>
          </a:p>
        </p:txBody>
      </p:sp>
      <p:cxnSp>
        <p:nvCxnSpPr>
          <p:cNvPr id="37" name="Straight Arrow Connector 36">
            <a:extLst>
              <a:ext uri="{FF2B5EF4-FFF2-40B4-BE49-F238E27FC236}">
                <a16:creationId xmlns:a16="http://schemas.microsoft.com/office/drawing/2014/main" id="{88639A29-29AC-3E48-925F-EBD9B87823A6}"/>
              </a:ext>
            </a:extLst>
          </p:cNvPr>
          <p:cNvCxnSpPr/>
          <p:nvPr/>
        </p:nvCxnSpPr>
        <p:spPr>
          <a:xfrm flipV="1">
            <a:off x="2866700" y="4399334"/>
            <a:ext cx="0" cy="934517"/>
          </a:xfrm>
          <a:prstGeom prst="straightConnector1">
            <a:avLst/>
          </a:prstGeom>
          <a:ln w="50800">
            <a:solidFill>
              <a:srgbClr val="FFFF00"/>
            </a:solidFill>
            <a:tailEnd type="triangle" w="lg" len="lg"/>
          </a:ln>
        </p:spPr>
        <p:style>
          <a:lnRef idx="2">
            <a:schemeClr val="accent1"/>
          </a:lnRef>
          <a:fillRef idx="0">
            <a:schemeClr val="accent1"/>
          </a:fillRef>
          <a:effectRef idx="1">
            <a:schemeClr val="accent1"/>
          </a:effectRef>
          <a:fontRef idx="minor">
            <a:schemeClr val="tx1"/>
          </a:fontRef>
        </p:style>
      </p:cxnSp>
      <p:sp>
        <p:nvSpPr>
          <p:cNvPr id="38" name="TextBox 37">
            <a:extLst>
              <a:ext uri="{FF2B5EF4-FFF2-40B4-BE49-F238E27FC236}">
                <a16:creationId xmlns:a16="http://schemas.microsoft.com/office/drawing/2014/main" id="{FFA5CA98-A288-1946-B5F8-0626D3040AA2}"/>
              </a:ext>
            </a:extLst>
          </p:cNvPr>
          <p:cNvSpPr txBox="1"/>
          <p:nvPr/>
        </p:nvSpPr>
        <p:spPr>
          <a:xfrm>
            <a:off x="3060204" y="4686552"/>
            <a:ext cx="1324609" cy="707886"/>
          </a:xfrm>
          <a:prstGeom prst="rect">
            <a:avLst/>
          </a:prstGeom>
          <a:solidFill>
            <a:schemeClr val="bg1"/>
          </a:solidFill>
          <a:ln>
            <a:solidFill>
              <a:srgbClr val="FFFF00"/>
            </a:solidFill>
          </a:ln>
        </p:spPr>
        <p:txBody>
          <a:bodyPr wrap="square" rtlCol="0">
            <a:spAutoFit/>
          </a:bodyPr>
          <a:lstStyle/>
          <a:p>
            <a:r>
              <a:rPr lang="en-US" sz="2000" dirty="0">
                <a:latin typeface="Times New Roman" charset="0"/>
                <a:ea typeface="Times New Roman" charset="0"/>
                <a:cs typeface="Times New Roman" charset="0"/>
              </a:rPr>
              <a:t>The Great Tribulation</a:t>
            </a:r>
          </a:p>
        </p:txBody>
      </p:sp>
      <p:cxnSp>
        <p:nvCxnSpPr>
          <p:cNvPr id="39" name="Straight Arrow Connector 38">
            <a:extLst>
              <a:ext uri="{FF2B5EF4-FFF2-40B4-BE49-F238E27FC236}">
                <a16:creationId xmlns:a16="http://schemas.microsoft.com/office/drawing/2014/main" id="{962D4B01-8628-4E46-AD68-2195D69A9942}"/>
              </a:ext>
            </a:extLst>
          </p:cNvPr>
          <p:cNvCxnSpPr>
            <a:cxnSpLocks/>
          </p:cNvCxnSpPr>
          <p:nvPr/>
        </p:nvCxnSpPr>
        <p:spPr>
          <a:xfrm>
            <a:off x="4711389" y="4350011"/>
            <a:ext cx="0" cy="940297"/>
          </a:xfrm>
          <a:prstGeom prst="straightConnector1">
            <a:avLst/>
          </a:prstGeom>
          <a:ln w="50800">
            <a:solidFill>
              <a:srgbClr val="FFFF00"/>
            </a:solidFill>
            <a:tailEnd type="triangle" w="lg" len="lg"/>
          </a:ln>
        </p:spPr>
        <p:style>
          <a:lnRef idx="2">
            <a:schemeClr val="accent1"/>
          </a:lnRef>
          <a:fillRef idx="0">
            <a:schemeClr val="accent1"/>
          </a:fillRef>
          <a:effectRef idx="1">
            <a:schemeClr val="accent1"/>
          </a:effectRef>
          <a:fontRef idx="minor">
            <a:schemeClr val="tx1"/>
          </a:fontRef>
        </p:style>
      </p:cxnSp>
      <p:sp>
        <p:nvSpPr>
          <p:cNvPr id="46" name="TextBox 45">
            <a:extLst>
              <a:ext uri="{FF2B5EF4-FFF2-40B4-BE49-F238E27FC236}">
                <a16:creationId xmlns:a16="http://schemas.microsoft.com/office/drawing/2014/main" id="{333877AB-39E5-D140-938A-B993BE86B0FB}"/>
              </a:ext>
            </a:extLst>
          </p:cNvPr>
          <p:cNvSpPr txBox="1"/>
          <p:nvPr/>
        </p:nvSpPr>
        <p:spPr>
          <a:xfrm>
            <a:off x="4076264" y="3048711"/>
            <a:ext cx="1131891" cy="1323439"/>
          </a:xfrm>
          <a:prstGeom prst="rect">
            <a:avLst/>
          </a:prstGeom>
          <a:noFill/>
        </p:spPr>
        <p:txBody>
          <a:bodyPr wrap="square" rtlCol="0">
            <a:spAutoFit/>
          </a:bodyPr>
          <a:lstStyle/>
          <a:p>
            <a:pPr algn="ctr"/>
            <a:r>
              <a:rPr lang="en-US" sz="2000" dirty="0">
                <a:solidFill>
                  <a:srgbClr val="FFFF00"/>
                </a:solidFill>
                <a:latin typeface="Times New Roman" charset="0"/>
                <a:ea typeface="Times New Roman" charset="0"/>
                <a:cs typeface="Times New Roman" charset="0"/>
              </a:rPr>
              <a:t>Second coming</a:t>
            </a:r>
          </a:p>
          <a:p>
            <a:pPr algn="ctr"/>
            <a:r>
              <a:rPr lang="en-US" sz="2000" dirty="0">
                <a:solidFill>
                  <a:srgbClr val="FFFF00"/>
                </a:solidFill>
                <a:latin typeface="Times New Roman" charset="0"/>
                <a:ea typeface="Times New Roman" charset="0"/>
                <a:cs typeface="Times New Roman" charset="0"/>
              </a:rPr>
              <a:t>(with</a:t>
            </a:r>
          </a:p>
          <a:p>
            <a:pPr algn="ctr"/>
            <a:r>
              <a:rPr lang="en-US" sz="2000" dirty="0">
                <a:solidFill>
                  <a:srgbClr val="FFFF00"/>
                </a:solidFill>
                <a:latin typeface="Times New Roman" charset="0"/>
                <a:ea typeface="Times New Roman" charset="0"/>
                <a:cs typeface="Times New Roman" charset="0"/>
              </a:rPr>
              <a:t>Church)</a:t>
            </a:r>
          </a:p>
        </p:txBody>
      </p:sp>
    </p:spTree>
    <p:extLst>
      <p:ext uri="{BB962C8B-B14F-4D97-AF65-F5344CB8AC3E}">
        <p14:creationId xmlns:p14="http://schemas.microsoft.com/office/powerpoint/2010/main" val="1307988803"/>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49452</TotalTime>
  <Words>2047</Words>
  <Application>Microsoft Macintosh PowerPoint</Application>
  <PresentationFormat>On-screen Show (16:10)</PresentationFormat>
  <Paragraphs>184</Paragraphs>
  <Slides>16</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611</cp:revision>
  <cp:lastPrinted>2021-05-28T01:03:54Z</cp:lastPrinted>
  <dcterms:created xsi:type="dcterms:W3CDTF">2016-11-04T06:28:01Z</dcterms:created>
  <dcterms:modified xsi:type="dcterms:W3CDTF">2021-05-28T01:09:05Z</dcterms:modified>
</cp:coreProperties>
</file>